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16381" r:id="rId3"/>
    <p:sldId id="16383" r:id="rId4"/>
    <p:sldId id="16382" r:id="rId5"/>
    <p:sldId id="16464" r:id="rId6"/>
    <p:sldId id="16515" r:id="rId7"/>
    <p:sldId id="16459" r:id="rId8"/>
    <p:sldId id="16567" r:id="rId9"/>
    <p:sldId id="16568" r:id="rId10"/>
    <p:sldId id="16569" r:id="rId11"/>
    <p:sldId id="660" r:id="rId12"/>
    <p:sldId id="661" r:id="rId13"/>
    <p:sldId id="662" r:id="rId14"/>
    <p:sldId id="16463" r:id="rId15"/>
    <p:sldId id="16576" r:id="rId16"/>
    <p:sldId id="663" r:id="rId17"/>
    <p:sldId id="16560" r:id="rId18"/>
    <p:sldId id="16573" r:id="rId19"/>
    <p:sldId id="16504" r:id="rId20"/>
    <p:sldId id="16505" r:id="rId21"/>
    <p:sldId id="16561" r:id="rId22"/>
    <p:sldId id="16530" r:id="rId23"/>
    <p:sldId id="16531" r:id="rId24"/>
    <p:sldId id="16533" r:id="rId25"/>
    <p:sldId id="16532" r:id="rId26"/>
    <p:sldId id="16562" r:id="rId27"/>
    <p:sldId id="16535" r:id="rId28"/>
    <p:sldId id="16565" r:id="rId29"/>
    <p:sldId id="571" r:id="rId30"/>
    <p:sldId id="16563" r:id="rId31"/>
    <p:sldId id="16443" r:id="rId32"/>
    <p:sldId id="16444" r:id="rId33"/>
    <p:sldId id="16445" r:id="rId34"/>
    <p:sldId id="16546" r:id="rId35"/>
    <p:sldId id="16566" r:id="rId36"/>
    <p:sldId id="16574" r:id="rId37"/>
    <p:sldId id="16570" r:id="rId38"/>
    <p:sldId id="16572" r:id="rId39"/>
    <p:sldId id="16401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02B"/>
    <a:srgbClr val="0024F7"/>
    <a:srgbClr val="18D40A"/>
    <a:srgbClr val="1109FA"/>
    <a:srgbClr val="25FFD5"/>
    <a:srgbClr val="12DB00"/>
    <a:srgbClr val="CE02B6"/>
    <a:srgbClr val="000000"/>
    <a:srgbClr val="868686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05/04/2024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05/04/2024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1E96-ADA8-4C2F-92FF-76D655F3184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CDB4-31F2-4921-97E8-23279010F649}" type="datetime1">
              <a:rPr lang="it-IT" smtClean="0"/>
              <a:t>05/04/2024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B7E028ED-2DF1-4417-AA47-631A3327F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04" y="5066115"/>
            <a:ext cx="1175537" cy="1175537"/>
          </a:xfrm>
          <a:prstGeom prst="rect">
            <a:avLst/>
          </a:prstGeom>
        </p:spPr>
      </p:pic>
      <p:pic>
        <p:nvPicPr>
          <p:cNvPr id="7" name="Picture 6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55B881E-5CB4-4FD9-A84D-20194B8939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1" y="5356307"/>
            <a:ext cx="2702492" cy="450768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86FE066-968B-47F8-A876-DFE106CC0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4819435"/>
            <a:ext cx="1536915" cy="15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C53E-AF80-4292-B94F-419BB827CF3F}" type="datetime1">
              <a:rPr lang="it-IT" smtClean="0"/>
              <a:t>05/04/2024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5CDD-328A-4B74-A6F4-2B56AD5EC21E}" type="datetime1">
              <a:rPr lang="it-IT" smtClean="0"/>
              <a:t>05/04/2024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0E4C89-9612-426C-8DDA-10B4757D2A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6908" y="1824119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>
              <a:spcAft>
                <a:spcPts val="1200"/>
              </a:spcAft>
            </a:pPr>
            <a:r>
              <a:rPr lang="en-US" dirty="0"/>
              <a:t>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c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it-I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E90ABF-0772-49E2-93D9-C116A2481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7463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A4DB6D-A464-4F59-9F5C-B3E6A4538A06}" type="datetime1">
              <a:rPr lang="it-IT" smtClean="0"/>
              <a:t>05/04/2024</a:t>
            </a:fld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2C0166-1AEF-4463-B0F9-E6837060D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4900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0AF4FEF-FC36-4B8A-B667-5AE26BB97B8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5" name="Picture 1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9F3AF7B-A418-46D1-B917-D8CC70E62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56" y="6319027"/>
            <a:ext cx="476253" cy="4762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A08CC64A-E19E-4F1F-961B-25C4D456B3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19" y="6222918"/>
            <a:ext cx="668472" cy="6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443CCC-0D63-4FA2-AD0D-C19CB3583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7463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D9763A-45BE-4441-9BC8-A0A1384CED88}" type="datetime1">
              <a:rPr lang="it-IT" smtClean="0"/>
              <a:pPr/>
              <a:t>05/04/2024</a:t>
            </a:fld>
            <a:endParaRPr lang="it-I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7C1605-412E-49D3-BB1B-A6D7E0E9C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4900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0AF4FEF-FC36-4B8A-B667-5AE26BB97B8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5" name="Picture 14" descr="A black sign with white text&#10;&#10;Description automatically generated">
            <a:extLst>
              <a:ext uri="{FF2B5EF4-FFF2-40B4-BE49-F238E27FC236}">
                <a16:creationId xmlns:a16="http://schemas.microsoft.com/office/drawing/2014/main" id="{05785546-8DCB-4A4B-8ED6-5E4769C4B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56" y="6319027"/>
            <a:ext cx="476253" cy="4762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C5B2F5C4-051C-4F33-9DB3-8D7F56B56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19" y="6222918"/>
            <a:ext cx="668472" cy="6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D81F45-1886-4B38-AA80-5E1CA6E45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7463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AC23E3-26A6-4D74-8C0F-7C62DDF47B39}" type="datetime1">
              <a:rPr lang="it-IT" smtClean="0"/>
              <a:t>05/04/2024</a:t>
            </a:fld>
            <a:endParaRPr lang="it-IT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0AE61B-91A9-4705-8DA5-4F0902AF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4900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0AF4FEF-FC36-4B8A-B667-5AE26BB97B8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3" name="Picture 12" descr="A black sign with white text&#10;&#10;Description automatically generated">
            <a:extLst>
              <a:ext uri="{FF2B5EF4-FFF2-40B4-BE49-F238E27FC236}">
                <a16:creationId xmlns:a16="http://schemas.microsoft.com/office/drawing/2014/main" id="{9050E2E7-F054-468B-A51B-733C58373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56" y="6319027"/>
            <a:ext cx="476253" cy="476253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5F0C95-32DF-4DCF-B2F2-28E97D75B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19" y="6222918"/>
            <a:ext cx="668472" cy="6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9F5D41-A82C-4D35-95F1-15ABC95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7463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47D5107-8EC8-48FF-AE5B-7843178812D8}" type="datetime1">
              <a:rPr lang="it-IT" smtClean="0"/>
              <a:t>05/04/2024</a:t>
            </a:fld>
            <a:endParaRPr lang="it-I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0F1477-8A8B-4E27-8B13-DAD368DF4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49004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0AF4FEF-FC36-4B8A-B667-5AE26BB97B8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C2EDA2D9-26E0-4A1F-8BBE-780949482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56" y="6319027"/>
            <a:ext cx="476253" cy="476253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68EB26E6-B10E-4FEE-9ECB-1534B74204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19" y="6222918"/>
            <a:ext cx="668472" cy="6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504D-87A1-48A7-A82A-CD998EF75FD4}" type="datetime1">
              <a:rPr lang="it-IT" smtClean="0"/>
              <a:t>05/04/2024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6823-346F-4AE4-80E2-9B6641981A04}" type="datetime1">
              <a:rPr lang="it-IT" smtClean="0"/>
              <a:t>05/04/2024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1964-218B-4135-9CC2-E6B0AFC8D38D}" type="datetime1">
              <a:rPr lang="it-IT" smtClean="0"/>
              <a:t>05/04/2024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9C3-1B7C-49A7-A062-4E56BB9AD44A}" type="datetime1">
              <a:rPr lang="it-IT" smtClean="0"/>
              <a:t>05/04/2024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E40-B9B5-4514-8018-3FBA6CDD2CBA}" type="datetime1">
              <a:rPr lang="it-IT" smtClean="0"/>
              <a:t>05/04/2024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F50A-9AC7-4F4E-97FF-24E81A07B2E0}" type="datetime1">
              <a:rPr lang="it-IT" smtClean="0"/>
              <a:t>05/04/2024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ideo" Target="../media/media7.mp4"/><Relationship Id="rId13" Type="http://schemas.openxmlformats.org/officeDocument/2006/relationships/image" Target="../media/image23.png"/><Relationship Id="rId3" Type="http://schemas.microsoft.com/office/2007/relationships/media" Target="../media/media5.mp4"/><Relationship Id="rId7" Type="http://schemas.microsoft.com/office/2007/relationships/media" Target="../media/media7.mp4"/><Relationship Id="rId12" Type="http://schemas.openxmlformats.org/officeDocument/2006/relationships/image" Target="../media/image2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video" Target="../media/media6.mp4"/><Relationship Id="rId11" Type="http://schemas.openxmlformats.org/officeDocument/2006/relationships/image" Target="../media/image21.png"/><Relationship Id="rId5" Type="http://schemas.microsoft.com/office/2007/relationships/media" Target="../media/media6.mp4"/><Relationship Id="rId10" Type="http://schemas.openxmlformats.org/officeDocument/2006/relationships/image" Target="../media/image20.png"/><Relationship Id="rId4" Type="http://schemas.openxmlformats.org/officeDocument/2006/relationships/video" Target="../media/media5.mp4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B595BA-4A0F-489A-86F8-9434FAEA9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04" y="4160838"/>
            <a:ext cx="11916792" cy="1655762"/>
          </a:xfrm>
        </p:spPr>
        <p:txBody>
          <a:bodyPr>
            <a:normAutofit/>
          </a:bodyPr>
          <a:lstStyle/>
          <a:p>
            <a:r>
              <a:rPr lang="it-IT" dirty="0"/>
              <a:t>Dino Carpentras</a:t>
            </a:r>
          </a:p>
          <a:p>
            <a:r>
              <a:rPr lang="it-IT" sz="1800" dirty="0"/>
              <a:t>COSS - </a:t>
            </a:r>
            <a:r>
              <a:rPr lang="it-IT" sz="1800" dirty="0" err="1"/>
              <a:t>Computational</a:t>
            </a:r>
            <a:r>
              <a:rPr lang="it-IT" sz="1800" dirty="0"/>
              <a:t> Social Science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47CB39-6E2B-8316-3052-8A8380B25788}"/>
              </a:ext>
            </a:extLst>
          </p:cNvPr>
          <p:cNvSpPr txBox="1">
            <a:spLocks/>
          </p:cNvSpPr>
          <p:nvPr/>
        </p:nvSpPr>
        <p:spPr>
          <a:xfrm>
            <a:off x="137604" y="1289050"/>
            <a:ext cx="119167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/>
              <a:t>How ordinality can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/>
              <a:t>mess up our models</a:t>
            </a:r>
            <a:br>
              <a:rPr lang="en-US" sz="6600" dirty="0"/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and how we can use it to solve such problems</a:t>
            </a:r>
          </a:p>
        </p:txBody>
      </p:sp>
    </p:spTree>
    <p:extLst>
      <p:ext uri="{BB962C8B-B14F-4D97-AF65-F5344CB8AC3E}">
        <p14:creationId xmlns:p14="http://schemas.microsoft.com/office/powerpoint/2010/main" val="20331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37-C5F7-BC6D-248B-4BC86FD5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Different 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B3A9-5AA4-6085-F72E-A4DDF8F3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</a:t>
            </a:r>
          </a:p>
          <a:p>
            <a:endParaRPr lang="en-US" dirty="0"/>
          </a:p>
          <a:p>
            <a:r>
              <a:rPr lang="en-US" dirty="0"/>
              <a:t>Ordinal</a:t>
            </a:r>
          </a:p>
          <a:p>
            <a:endParaRPr lang="en-US" dirty="0"/>
          </a:p>
          <a:p>
            <a:r>
              <a:rPr lang="en-US" dirty="0"/>
              <a:t>Interval</a:t>
            </a:r>
          </a:p>
          <a:p>
            <a:endParaRPr lang="en-US" dirty="0"/>
          </a:p>
          <a:p>
            <a:r>
              <a:rPr lang="en-US" dirty="0"/>
              <a:t>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369E1-1FE3-FB3F-8D01-F5718998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AEFD63-B986-D0E1-5A45-B99BDABE0F94}"/>
              </a:ext>
            </a:extLst>
          </p:cNvPr>
          <p:cNvSpPr/>
          <p:nvPr/>
        </p:nvSpPr>
        <p:spPr>
          <a:xfrm>
            <a:off x="3810000" y="3672884"/>
            <a:ext cx="2152650" cy="22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Model’s variables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A7637-D801-8149-12BB-8B9890EE1651}"/>
              </a:ext>
            </a:extLst>
          </p:cNvPr>
          <p:cNvSpPr/>
          <p:nvPr/>
        </p:nvSpPr>
        <p:spPr>
          <a:xfrm>
            <a:off x="3810000" y="1843087"/>
            <a:ext cx="2152650" cy="16948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Real data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47683A-FF74-0B39-AC8F-B1565B8D3A4F}"/>
              </a:ext>
            </a:extLst>
          </p:cNvPr>
          <p:cNvSpPr/>
          <p:nvPr/>
        </p:nvSpPr>
        <p:spPr>
          <a:xfrm>
            <a:off x="2857500" y="1933575"/>
            <a:ext cx="695325" cy="361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11C53A2-3B1D-7D20-CA81-6E91A5E1FD05}"/>
              </a:ext>
            </a:extLst>
          </p:cNvPr>
          <p:cNvSpPr/>
          <p:nvPr/>
        </p:nvSpPr>
        <p:spPr>
          <a:xfrm>
            <a:off x="2857499" y="3088482"/>
            <a:ext cx="695325" cy="361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0D27F0-6465-FDC4-F625-052728101271}"/>
              </a:ext>
            </a:extLst>
          </p:cNvPr>
          <p:cNvSpPr/>
          <p:nvPr/>
        </p:nvSpPr>
        <p:spPr>
          <a:xfrm>
            <a:off x="2847974" y="4144371"/>
            <a:ext cx="695325" cy="361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8D839A-6B49-9765-DDE2-43EC032D4E00}"/>
              </a:ext>
            </a:extLst>
          </p:cNvPr>
          <p:cNvSpPr/>
          <p:nvPr/>
        </p:nvSpPr>
        <p:spPr>
          <a:xfrm>
            <a:off x="2857499" y="5299278"/>
            <a:ext cx="695325" cy="361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FF2C-CFC6-E988-1255-3FE0B549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Ordinal will stay ordinal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1B64-C63F-3ED5-7B85-0AFB2764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treatments such as factor analysis or IRT will not solve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9654-A35F-D168-5B95-2BD08616F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0F08D-2FE2-5467-5D9F-4F8A28EC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91" y="2645568"/>
            <a:ext cx="3412309" cy="335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08500-F2CB-CBFD-7F40-826719404961}"/>
              </a:ext>
            </a:extLst>
          </p:cNvPr>
          <p:cNvSpPr txBox="1"/>
          <p:nvPr/>
        </p:nvSpPr>
        <p:spPr>
          <a:xfrm>
            <a:off x="5715000" y="3559968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Also ordinal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52A3-5A0D-B18D-A3E4-CE0B790D71C3}"/>
              </a:ext>
            </a:extLst>
          </p:cNvPr>
          <p:cNvSpPr txBox="1"/>
          <p:nvPr/>
        </p:nvSpPr>
        <p:spPr>
          <a:xfrm>
            <a:off x="4000500" y="2645568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Ordinal</a:t>
            </a:r>
          </a:p>
        </p:txBody>
      </p:sp>
    </p:spTree>
    <p:extLst>
      <p:ext uri="{BB962C8B-B14F-4D97-AF65-F5344CB8AC3E}">
        <p14:creationId xmlns:p14="http://schemas.microsoft.com/office/powerpoint/2010/main" val="22436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65C4-F046-1E37-F1C7-6E7E0331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is interval in disguise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0DF7-6B09-D9EB-EAED-3D3F15CE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Ordinality is not a property of the data</a:t>
            </a:r>
          </a:p>
          <a:p>
            <a:r>
              <a:rPr lang="en-US" dirty="0"/>
              <a:t>But a relationship between data and the construct</a:t>
            </a:r>
          </a:p>
          <a:p>
            <a:endParaRPr lang="en-US" dirty="0"/>
          </a:p>
          <a:p>
            <a:r>
              <a:rPr lang="en-US" dirty="0"/>
              <a:t>E.g. Smiling versus </a:t>
            </a:r>
            <a:r>
              <a:rPr lang="en-US" dirty="0" err="1"/>
              <a:t>happines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CD9F7-76E0-64F1-0FAF-055C127C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98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E8E4-964F-1988-46BA-108D2869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a relationship between ordinal and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ABC95-1BCD-DD23-A099-B92AF10D9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5" name="Picture 4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0970560A-736E-BC59-0E8B-DEA3C0DA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31" y="2478796"/>
            <a:ext cx="2018019" cy="3067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2F2AA-1077-FCDE-A332-95510565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515" y="2378607"/>
            <a:ext cx="3691055" cy="3167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ED39D1-2B5B-D003-9F02-17DC4E2572C3}"/>
              </a:ext>
            </a:extLst>
          </p:cNvPr>
          <p:cNvSpPr txBox="1"/>
          <p:nvPr/>
        </p:nvSpPr>
        <p:spPr>
          <a:xfrm>
            <a:off x="1139126" y="5799445"/>
            <a:ext cx="1074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Carpentras, D., &amp; Quayle, M. (2022). Propagation of measurement error in opinion dynamics models: The case of the </a:t>
            </a:r>
            <a:r>
              <a:rPr lang="en-US" sz="14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Deffuant</a:t>
            </a:r>
            <a:r>
              <a:rPr lang="en-US" sz="1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sz="1400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Physica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A: Statistical Mechanics and its Applications</a:t>
            </a:r>
            <a:r>
              <a:rPr lang="en-US" sz="1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606</a:t>
            </a:r>
            <a:r>
              <a:rPr lang="en-US" sz="1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127993.</a:t>
            </a:r>
            <a:endParaRPr lang="de-CH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6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60-3DF1-0E87-3764-21472175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3871"/>
            <a:ext cx="10515600" cy="7718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You are not looking at the real object but at a distorted version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C5C59-CA61-F49A-8370-9D9DE2E9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Picture 4" descr="A person sitting on a window sill&#10;&#10;Description automatically generated">
            <a:extLst>
              <a:ext uri="{FF2B5EF4-FFF2-40B4-BE49-F238E27FC236}">
                <a16:creationId xmlns:a16="http://schemas.microsoft.com/office/drawing/2014/main" id="{EAE5527F-DDCE-2CD4-5F72-62CFE81FD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94" y="1136964"/>
            <a:ext cx="7504762" cy="50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3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8598-695B-139B-8B8C-527418E3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125"/>
            <a:ext cx="11506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Every measurement is going to be different</a:t>
            </a:r>
          </a:p>
        </p:txBody>
      </p:sp>
      <p:pic>
        <p:nvPicPr>
          <p:cNvPr id="6" name="Content Placeholder 5" descr="A person standing in a row of mirrors&#10;&#10;Description automatically generated">
            <a:extLst>
              <a:ext uri="{FF2B5EF4-FFF2-40B4-BE49-F238E27FC236}">
                <a16:creationId xmlns:a16="http://schemas.microsoft.com/office/drawing/2014/main" id="{13F51B7F-91D2-9217-BA28-F4814F050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56" y="1690688"/>
            <a:ext cx="435133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52A53-A7FF-324D-312C-F0B018E98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154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9EBD-977F-280E-C3E8-83AFC280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relationship is unknow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B2FD0-09BA-1B0A-897D-C2316486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suppose a ground truth</a:t>
            </a:r>
          </a:p>
          <a:p>
            <a:r>
              <a:rPr lang="en-US" dirty="0"/>
              <a:t>… it has an unknown distortion</a:t>
            </a:r>
          </a:p>
          <a:p>
            <a:endParaRPr lang="en-US" dirty="0"/>
          </a:p>
          <a:p>
            <a:r>
              <a:rPr lang="en-US" dirty="0"/>
              <a:t>If you think there are only data</a:t>
            </a:r>
          </a:p>
          <a:p>
            <a:r>
              <a:rPr lang="en-US" dirty="0"/>
              <a:t>… you still have distortions from data to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90916-3087-4E71-A2CB-B5D9F6AE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44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0302-9A7A-9E41-A950-68744C3D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98C7-6DA8-D4B1-E05B-0B190624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B70208-D50E-AFAF-D029-6665193DBAA0}"/>
              </a:ext>
            </a:extLst>
          </p:cNvPr>
          <p:cNvSpPr/>
          <p:nvPr/>
        </p:nvSpPr>
        <p:spPr>
          <a:xfrm>
            <a:off x="1452388" y="2843212"/>
            <a:ext cx="2076450" cy="276225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My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91083-5A6D-DB87-AEEE-43FE631B6C58}"/>
              </a:ext>
            </a:extLst>
          </p:cNvPr>
          <p:cNvSpPr txBox="1"/>
          <p:nvPr/>
        </p:nvSpPr>
        <p:spPr>
          <a:xfrm>
            <a:off x="3557024" y="1847613"/>
            <a:ext cx="469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Every (processed) data are in a different “space”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FEA24B-8B9C-F236-C42A-705823C67C45}"/>
              </a:ext>
            </a:extLst>
          </p:cNvPr>
          <p:cNvSpPr/>
          <p:nvPr/>
        </p:nvSpPr>
        <p:spPr>
          <a:xfrm>
            <a:off x="8204563" y="2881312"/>
            <a:ext cx="2076450" cy="276225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Your data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DAA6F8-951C-1ED4-7159-39DEF662DF27}"/>
              </a:ext>
            </a:extLst>
          </p:cNvPr>
          <p:cNvSpPr/>
          <p:nvPr/>
        </p:nvSpPr>
        <p:spPr>
          <a:xfrm>
            <a:off x="3905250" y="3819525"/>
            <a:ext cx="3994513" cy="80962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B168CAF8-9AE4-9B99-D284-3C1FF2C5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849" y="2474117"/>
            <a:ext cx="2471952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5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0302-9A7A-9E41-A950-68744C3D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98C7-6DA8-D4B1-E05B-0B190624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B70208-D50E-AFAF-D029-6665193DBAA0}"/>
              </a:ext>
            </a:extLst>
          </p:cNvPr>
          <p:cNvSpPr/>
          <p:nvPr/>
        </p:nvSpPr>
        <p:spPr>
          <a:xfrm>
            <a:off x="1452388" y="2843212"/>
            <a:ext cx="2076450" cy="276225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My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91083-5A6D-DB87-AEEE-43FE631B6C58}"/>
              </a:ext>
            </a:extLst>
          </p:cNvPr>
          <p:cNvSpPr txBox="1"/>
          <p:nvPr/>
        </p:nvSpPr>
        <p:spPr>
          <a:xfrm>
            <a:off x="3557024" y="1847613"/>
            <a:ext cx="469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Every (processed) data are in a different “space”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FEA24B-8B9C-F236-C42A-705823C67C45}"/>
              </a:ext>
            </a:extLst>
          </p:cNvPr>
          <p:cNvSpPr/>
          <p:nvPr/>
        </p:nvSpPr>
        <p:spPr>
          <a:xfrm>
            <a:off x="8204563" y="2881312"/>
            <a:ext cx="2076450" cy="276225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Your data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DAA6F8-951C-1ED4-7159-39DEF662DF27}"/>
              </a:ext>
            </a:extLst>
          </p:cNvPr>
          <p:cNvSpPr/>
          <p:nvPr/>
        </p:nvSpPr>
        <p:spPr>
          <a:xfrm>
            <a:off x="3905250" y="3819525"/>
            <a:ext cx="3994513" cy="80962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B168CAF8-9AE4-9B99-D284-3C1FF2C5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849" y="2474117"/>
            <a:ext cx="2471952" cy="3757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0E688-9FF0-8631-5AF8-D616CD75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587" y="367428"/>
            <a:ext cx="2661140" cy="22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4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3C826B3-F9E7-4590-AF95-298C57C12E22}"/>
              </a:ext>
            </a:extLst>
          </p:cNvPr>
          <p:cNvSpPr/>
          <p:nvPr/>
        </p:nvSpPr>
        <p:spPr>
          <a:xfrm>
            <a:off x="1958302" y="2283189"/>
            <a:ext cx="2372994" cy="229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2CEAF-0AAF-492D-947B-A946E45320AF}"/>
              </a:ext>
            </a:extLst>
          </p:cNvPr>
          <p:cNvSpPr/>
          <p:nvPr/>
        </p:nvSpPr>
        <p:spPr>
          <a:xfrm>
            <a:off x="5514145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2601F9-5C8A-432A-9A5D-2885D576D58C}"/>
              </a:ext>
            </a:extLst>
          </p:cNvPr>
          <p:cNvSpPr/>
          <p:nvPr/>
        </p:nvSpPr>
        <p:spPr>
          <a:xfrm>
            <a:off x="7717020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BC12B6-0C7E-42B7-AEB4-18E610A61D4D}"/>
              </a:ext>
            </a:extLst>
          </p:cNvPr>
          <p:cNvSpPr/>
          <p:nvPr/>
        </p:nvSpPr>
        <p:spPr>
          <a:xfrm>
            <a:off x="5437945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km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CD501-A87F-40FC-8671-8339307B873F}"/>
              </a:ext>
            </a:extLst>
          </p:cNvPr>
          <p:cNvSpPr/>
          <p:nvPr/>
        </p:nvSpPr>
        <p:spPr>
          <a:xfrm>
            <a:off x="7640820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10B91-BC06-4BEB-98C6-E175229D947B}"/>
              </a:ext>
            </a:extLst>
          </p:cNvPr>
          <p:cNvSpPr/>
          <p:nvPr/>
        </p:nvSpPr>
        <p:spPr>
          <a:xfrm>
            <a:off x="5437945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parsec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25E128-3DF9-407B-ADCA-EA9E73D05715}"/>
              </a:ext>
            </a:extLst>
          </p:cNvPr>
          <p:cNvSpPr/>
          <p:nvPr/>
        </p:nvSpPr>
        <p:spPr>
          <a:xfrm>
            <a:off x="7640820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D9081-2F72-487C-8968-69275E96A01F}"/>
              </a:ext>
            </a:extLst>
          </p:cNvPr>
          <p:cNvSpPr txBox="1"/>
          <p:nvPr/>
        </p:nvSpPr>
        <p:spPr>
          <a:xfrm>
            <a:off x="5220137" y="785939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Undistorted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lenses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B2A90-4C04-4AA6-88F1-9F8EE197BE51}"/>
              </a:ext>
            </a:extLst>
          </p:cNvPr>
          <p:cNvSpPr txBox="1"/>
          <p:nvPr/>
        </p:nvSpPr>
        <p:spPr>
          <a:xfrm>
            <a:off x="8012886" y="786061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Result</a:t>
            </a:r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F51EF-CAF7-4C04-862B-BA13FC88CF56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4331296" y="1936173"/>
            <a:ext cx="1182849" cy="1496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89C38-4483-42E2-945B-CAC8FC5EC535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4331296" y="3429000"/>
            <a:ext cx="1106649" cy="3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CA78C9-5466-4603-88C7-00F5AE9C17C8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4331296" y="3432639"/>
            <a:ext cx="1106649" cy="1489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68C4BC-14FC-4353-96ED-9740CE5E91E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868393" y="1936173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22B8A-BA6A-432B-A79E-A64CDE4D8AA6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792193" y="4921827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5269A4-BD70-4D6C-80ED-B02F30E7C5C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6792193" y="3429000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E287C-39DA-40B3-B8D0-071F14F01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BF2B9E-3CB7-F03D-A73A-17AE44BD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32790" cy="1325563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DE6A3AF6-0A08-63C4-5B40-7F5E32512826}"/>
              </a:ext>
            </a:extLst>
          </p:cNvPr>
          <p:cNvSpPr/>
          <p:nvPr/>
        </p:nvSpPr>
        <p:spPr>
          <a:xfrm>
            <a:off x="9215021" y="2192784"/>
            <a:ext cx="417251" cy="1029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E2DC7776-F071-66D9-B2F1-5DB311592C20}"/>
              </a:ext>
            </a:extLst>
          </p:cNvPr>
          <p:cNvSpPr/>
          <p:nvPr/>
        </p:nvSpPr>
        <p:spPr>
          <a:xfrm>
            <a:off x="9215021" y="3827755"/>
            <a:ext cx="417251" cy="1029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89465B-2636-8291-63A1-3831EEFD2007}"/>
              </a:ext>
            </a:extLst>
          </p:cNvPr>
          <p:cNvSpPr txBox="1"/>
          <p:nvPr/>
        </p:nvSpPr>
        <p:spPr>
          <a:xfrm>
            <a:off x="9776025" y="249974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*1e-3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6DCCE3-6C09-9B80-241A-7E3E13672B0B}"/>
              </a:ext>
            </a:extLst>
          </p:cNvPr>
          <p:cNvSpPr txBox="1"/>
          <p:nvPr/>
        </p:nvSpPr>
        <p:spPr>
          <a:xfrm>
            <a:off x="9734319" y="417723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*3.24e-14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39363-EE5D-3D41-9C66-1F36C15BE78D}"/>
              </a:ext>
            </a:extLst>
          </p:cNvPr>
          <p:cNvSpPr/>
          <p:nvPr/>
        </p:nvSpPr>
        <p:spPr>
          <a:xfrm>
            <a:off x="4884620" y="443883"/>
            <a:ext cx="2654153" cy="54076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DAF67890-84B3-32CA-4202-8721467E7017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9" b="47936"/>
          <a:stretch/>
        </p:blipFill>
        <p:spPr bwMode="auto">
          <a:xfrm>
            <a:off x="9871746" y="354260"/>
            <a:ext cx="1982816" cy="167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033-CCD1-2BB9-DE98-EA42D23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tall</a:t>
            </a:r>
            <a:r>
              <a:rPr lang="it-IT" dirty="0"/>
              <a:t> </a:t>
            </a:r>
            <a:r>
              <a:rPr lang="it-IT" dirty="0" err="1"/>
              <a:t>am</a:t>
            </a:r>
            <a:r>
              <a:rPr lang="it-IT" dirty="0"/>
              <a:t>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117F-7845-E8E2-86CE-161C2791AF8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a) 1.80 </a:t>
            </a:r>
          </a:p>
          <a:p>
            <a:pPr marL="0" indent="0">
              <a:buNone/>
            </a:pPr>
            <a:r>
              <a:rPr lang="it-IT" dirty="0"/>
              <a:t>b) 5.9 </a:t>
            </a:r>
          </a:p>
          <a:p>
            <a:pPr marL="0" indent="0">
              <a:buNone/>
            </a:pPr>
            <a:r>
              <a:rPr lang="it-IT" dirty="0"/>
              <a:t>c) 5.8e-17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D47BF-510E-6171-9D9A-73080371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800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3C826B3-F9E7-4590-AF95-298C57C12E22}"/>
              </a:ext>
            </a:extLst>
          </p:cNvPr>
          <p:cNvSpPr/>
          <p:nvPr/>
        </p:nvSpPr>
        <p:spPr>
          <a:xfrm>
            <a:off x="1958302" y="2283189"/>
            <a:ext cx="2372994" cy="229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2CEAF-0AAF-492D-947B-A946E45320AF}"/>
              </a:ext>
            </a:extLst>
          </p:cNvPr>
          <p:cNvSpPr/>
          <p:nvPr/>
        </p:nvSpPr>
        <p:spPr>
          <a:xfrm>
            <a:off x="5514145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2601F9-5C8A-432A-9A5D-2885D576D58C}"/>
              </a:ext>
            </a:extLst>
          </p:cNvPr>
          <p:cNvSpPr/>
          <p:nvPr/>
        </p:nvSpPr>
        <p:spPr>
          <a:xfrm>
            <a:off x="7717020" y="1292542"/>
            <a:ext cx="1354248" cy="128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BC12B6-0C7E-42B7-AEB4-18E610A61D4D}"/>
              </a:ext>
            </a:extLst>
          </p:cNvPr>
          <p:cNvSpPr/>
          <p:nvPr/>
        </p:nvSpPr>
        <p:spPr>
          <a:xfrm>
            <a:off x="5437945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CD501-A87F-40FC-8671-8339307B873F}"/>
              </a:ext>
            </a:extLst>
          </p:cNvPr>
          <p:cNvSpPr/>
          <p:nvPr/>
        </p:nvSpPr>
        <p:spPr>
          <a:xfrm>
            <a:off x="7640820" y="2785369"/>
            <a:ext cx="1354248" cy="1287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10B91-BC06-4BEB-98C6-E175229D947B}"/>
              </a:ext>
            </a:extLst>
          </p:cNvPr>
          <p:cNvSpPr/>
          <p:nvPr/>
        </p:nvSpPr>
        <p:spPr>
          <a:xfrm>
            <a:off x="5437945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Scale3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25E128-3DF9-407B-ADCA-EA9E73D05715}"/>
              </a:ext>
            </a:extLst>
          </p:cNvPr>
          <p:cNvSpPr/>
          <p:nvPr/>
        </p:nvSpPr>
        <p:spPr>
          <a:xfrm>
            <a:off x="7640820" y="4278196"/>
            <a:ext cx="1354248" cy="1287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D9081-2F72-487C-8968-69275E96A01F}"/>
              </a:ext>
            </a:extLst>
          </p:cNvPr>
          <p:cNvSpPr txBox="1"/>
          <p:nvPr/>
        </p:nvSpPr>
        <p:spPr>
          <a:xfrm>
            <a:off x="5193127" y="809270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Distorted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lenses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B2A90-4C04-4AA6-88F1-9F8EE197BE51}"/>
              </a:ext>
            </a:extLst>
          </p:cNvPr>
          <p:cNvSpPr txBox="1"/>
          <p:nvPr/>
        </p:nvSpPr>
        <p:spPr>
          <a:xfrm>
            <a:off x="8012886" y="786061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Result</a:t>
            </a:r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F51EF-CAF7-4C04-862B-BA13FC88CF56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4331296" y="1936173"/>
            <a:ext cx="1182849" cy="1496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89C38-4483-42E2-945B-CAC8FC5EC535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4331296" y="3429000"/>
            <a:ext cx="1106649" cy="3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CA78C9-5466-4603-88C7-00F5AE9C17C8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4331296" y="3432639"/>
            <a:ext cx="1106649" cy="1489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68C4BC-14FC-4353-96ED-9740CE5E91E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868393" y="1936173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22B8A-BA6A-432B-A79E-A64CDE4D8AA6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792193" y="4921827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5269A4-BD70-4D6C-80ED-B02F30E7C5C5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6792193" y="3429000"/>
            <a:ext cx="8486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E287C-39DA-40B3-B8D0-071F14F01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BF2B9E-3CB7-F03D-A73A-17AE44BD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07" y="331154"/>
            <a:ext cx="4532790" cy="1325563"/>
          </a:xfrm>
        </p:spPr>
        <p:txBody>
          <a:bodyPr>
            <a:noAutofit/>
          </a:bodyPr>
          <a:lstStyle/>
          <a:p>
            <a:r>
              <a:rPr lang="it-IT" sz="4800" dirty="0"/>
              <a:t>In </a:t>
            </a:r>
            <a:r>
              <a:rPr lang="it-IT" sz="4800" dirty="0" err="1"/>
              <a:t>psychometrics</a:t>
            </a:r>
            <a:endParaRPr lang="it-IT" sz="4800" dirty="0"/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DE6A3AF6-0A08-63C4-5B40-7F5E32512826}"/>
              </a:ext>
            </a:extLst>
          </p:cNvPr>
          <p:cNvSpPr/>
          <p:nvPr/>
        </p:nvSpPr>
        <p:spPr>
          <a:xfrm>
            <a:off x="9215021" y="2192784"/>
            <a:ext cx="417251" cy="1029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E2DC7776-F071-66D9-B2F1-5DB311592C20}"/>
              </a:ext>
            </a:extLst>
          </p:cNvPr>
          <p:cNvSpPr/>
          <p:nvPr/>
        </p:nvSpPr>
        <p:spPr>
          <a:xfrm>
            <a:off x="9215021" y="3827755"/>
            <a:ext cx="417251" cy="1029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8" name="Picture 17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3E06E230-55A2-1A00-B663-58BF37E1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24" y="1066162"/>
            <a:ext cx="1859269" cy="282627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9702AB-0097-2F0F-2712-EFADB9933380}"/>
              </a:ext>
            </a:extLst>
          </p:cNvPr>
          <p:cNvSpPr/>
          <p:nvPr/>
        </p:nvSpPr>
        <p:spPr>
          <a:xfrm>
            <a:off x="4884620" y="443883"/>
            <a:ext cx="2654153" cy="54076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7D510E-F98F-2A1C-90D9-3ECB5CEA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225" y="4210670"/>
            <a:ext cx="2321924" cy="19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40D2-80F8-DC7C-F95E-99711B55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Dynamic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A8526-2E74-4E2A-2F25-A03BB4BC9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27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6E52-7011-1D2E-F7AE-BE80956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367F2-BE98-0037-BB0C-976B0EFE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B80CD-D09C-7A8F-D31B-6A301EECE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63" y="1690688"/>
            <a:ext cx="5353797" cy="3953427"/>
          </a:xfrm>
          <a:prstGeom prst="rect">
            <a:avLst/>
          </a:prstGeom>
        </p:spPr>
      </p:pic>
      <p:pic>
        <p:nvPicPr>
          <p:cNvPr id="6" name="Ball_fin_sin">
            <a:hlinkClick r:id="" action="ppaction://media"/>
            <a:extLst>
              <a:ext uri="{FF2B5EF4-FFF2-40B4-BE49-F238E27FC236}">
                <a16:creationId xmlns:a16="http://schemas.microsoft.com/office/drawing/2014/main" id="{4B144AA9-CF23-8E29-8ECC-BD51F55B1F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7425" t="12267" r="35342" b="14492"/>
          <a:stretch/>
        </p:blipFill>
        <p:spPr>
          <a:xfrm>
            <a:off x="838200" y="1666744"/>
            <a:ext cx="2219417" cy="3977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E1EA38-1DCA-1EE7-8CA0-7B62AF35292A}"/>
                  </a:ext>
                </a:extLst>
              </p:cNvPr>
              <p:cNvSpPr txBox="1"/>
              <p:nvPr/>
            </p:nvSpPr>
            <p:spPr>
              <a:xfrm>
                <a:off x="6861467" y="967663"/>
                <a:ext cx="20553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E1EA38-1DCA-1EE7-8CA0-7B62AF352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467" y="967663"/>
                <a:ext cx="205537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5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6E52-7011-1D2E-F7AE-BE80956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367F2-BE98-0037-BB0C-976B0EFE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23</a:t>
            </a:fld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62EDA-AB92-9DB2-8433-02E41E71D0BA}"/>
                  </a:ext>
                </a:extLst>
              </p:cNvPr>
              <p:cNvSpPr txBox="1"/>
              <p:nvPr/>
            </p:nvSpPr>
            <p:spPr>
              <a:xfrm>
                <a:off x="4776694" y="1027906"/>
                <a:ext cx="1751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>
                    <a:solidFill>
                      <a:schemeClr val="accent1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t-IT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62EDA-AB92-9DB2-8433-02E41E71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94" y="1027906"/>
                <a:ext cx="1751505" cy="492443"/>
              </a:xfrm>
              <a:prstGeom prst="rect">
                <a:avLst/>
              </a:prstGeom>
              <a:blipFill>
                <a:blip r:embed="rId2"/>
                <a:stretch>
                  <a:fillRect l="-14286"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5C1EE29-83C7-6FA9-D981-70065F84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58" y="1520349"/>
            <a:ext cx="2949775" cy="2262071"/>
          </a:xfrm>
          <a:prstGeom prst="rect">
            <a:avLst/>
          </a:prstGeom>
        </p:spPr>
      </p:pic>
      <p:pic>
        <p:nvPicPr>
          <p:cNvPr id="9" name="Picture 8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B2737A6F-8802-6464-ABB1-68918A62F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056" y="1274127"/>
            <a:ext cx="1859269" cy="28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6E52-7011-1D2E-F7AE-BE80956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367F2-BE98-0037-BB0C-976B0EFE3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D21F8-89EB-C081-5A45-49EDCFAC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74" y="1894873"/>
            <a:ext cx="5915851" cy="3991532"/>
          </a:xfrm>
          <a:prstGeom prst="rect">
            <a:avLst/>
          </a:prstGeom>
        </p:spPr>
      </p:pic>
      <p:pic>
        <p:nvPicPr>
          <p:cNvPr id="7" name="Ball_fourth_fin">
            <a:hlinkClick r:id="" action="ppaction://media"/>
            <a:extLst>
              <a:ext uri="{FF2B5EF4-FFF2-40B4-BE49-F238E27FC236}">
                <a16:creationId xmlns:a16="http://schemas.microsoft.com/office/drawing/2014/main" id="{956F7BDC-7052-79D5-64CB-B5ED61B588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7936" t="13709" r="34022" b="15073"/>
          <a:stretch/>
        </p:blipFill>
        <p:spPr>
          <a:xfrm>
            <a:off x="550415" y="1894873"/>
            <a:ext cx="2370338" cy="4011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7C60E-F12D-189E-18E7-D80F73B71421}"/>
                  </a:ext>
                </a:extLst>
              </p:cNvPr>
              <p:cNvSpPr txBox="1"/>
              <p:nvPr/>
            </p:nvSpPr>
            <p:spPr>
              <a:xfrm>
                <a:off x="9196294" y="1198245"/>
                <a:ext cx="2258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sSup>
                        <m:sSupPr>
                          <m:ctrlPr>
                            <a:rPr lang="it-IT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7C60E-F12D-189E-18E7-D80F73B71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294" y="1198245"/>
                <a:ext cx="225856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62EDA-AB92-9DB2-8433-02E41E71D0BA}"/>
                  </a:ext>
                </a:extLst>
              </p:cNvPr>
              <p:cNvSpPr txBox="1"/>
              <p:nvPr/>
            </p:nvSpPr>
            <p:spPr>
              <a:xfrm>
                <a:off x="4776694" y="1027906"/>
                <a:ext cx="1751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b="0" dirty="0">
                    <a:solidFill>
                      <a:schemeClr val="accent1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t-IT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62EDA-AB92-9DB2-8433-02E41E71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94" y="1027906"/>
                <a:ext cx="1751505" cy="492443"/>
              </a:xfrm>
              <a:prstGeom prst="rect">
                <a:avLst/>
              </a:prstGeom>
              <a:blipFill>
                <a:blip r:embed="rId7"/>
                <a:stretch>
                  <a:fillRect l="-14286"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9882-7856-D951-282A-B9DCB65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 3</a:t>
            </a:r>
          </a:p>
        </p:txBody>
      </p:sp>
      <p:pic>
        <p:nvPicPr>
          <p:cNvPr id="6" name="Ball_S_fin">
            <a:hlinkClick r:id="" action="ppaction://media"/>
            <a:extLst>
              <a:ext uri="{FF2B5EF4-FFF2-40B4-BE49-F238E27FC236}">
                <a16:creationId xmlns:a16="http://schemas.microsoft.com/office/drawing/2014/main" id="{689DA381-A8C5-F716-9202-8BFB0DE97A8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0901" t="17474" r="37509" b="15325"/>
          <a:stretch/>
        </p:blipFill>
        <p:spPr>
          <a:xfrm>
            <a:off x="970254" y="1896116"/>
            <a:ext cx="1971675" cy="40898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3C8EB-105A-45E0-49A2-763F99C73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DA291-4E15-D414-F134-E6AE71399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9" y="1409275"/>
            <a:ext cx="6344535" cy="4763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9652FE-7773-02A5-C82C-387F0D17B6DB}"/>
                  </a:ext>
                </a:extLst>
              </p:cNvPr>
              <p:cNvSpPr txBox="1"/>
              <p:nvPr/>
            </p:nvSpPr>
            <p:spPr>
              <a:xfrm>
                <a:off x="8423937" y="781684"/>
                <a:ext cx="2540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it-IT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9652FE-7773-02A5-C82C-387F0D17B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37" y="781684"/>
                <a:ext cx="25408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6CF3-9A81-F1BE-F008-EDB583F5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to ABM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3B689-69B5-7BF6-B418-0E8DFECB6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012EB4-AEE4-2AA7-FB2C-D93959F875F1}"/>
              </a:ext>
            </a:extLst>
          </p:cNvPr>
          <p:cNvSpPr/>
          <p:nvPr/>
        </p:nvSpPr>
        <p:spPr>
          <a:xfrm>
            <a:off x="1076325" y="1962150"/>
            <a:ext cx="3705225" cy="35528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3202B"/>
                </a:solidFill>
              </a:rPr>
              <a:t>Space 1</a:t>
            </a:r>
          </a:p>
          <a:p>
            <a:pPr algn="ctr"/>
            <a:endParaRPr lang="en-US" dirty="0">
              <a:solidFill>
                <a:srgbClr val="13202B"/>
              </a:solidFill>
            </a:endParaRPr>
          </a:p>
          <a:p>
            <a:pPr algn="ctr"/>
            <a:r>
              <a:rPr lang="en-US" dirty="0">
                <a:solidFill>
                  <a:srgbClr val="13202B"/>
                </a:solidFill>
              </a:rPr>
              <a:t>(</a:t>
            </a:r>
            <a:r>
              <a:rPr lang="en-US" dirty="0" err="1">
                <a:solidFill>
                  <a:srgbClr val="13202B"/>
                </a:solidFill>
              </a:rPr>
              <a:t>unaccessible</a:t>
            </a:r>
            <a:r>
              <a:rPr lang="en-US" dirty="0">
                <a:solidFill>
                  <a:srgbClr val="13202B"/>
                </a:solidFill>
              </a:rPr>
              <a:t> to us)</a:t>
            </a:r>
          </a:p>
          <a:p>
            <a:pPr algn="ctr"/>
            <a:endParaRPr lang="en-US" dirty="0">
              <a:solidFill>
                <a:srgbClr val="13202B"/>
              </a:solidFill>
            </a:endParaRPr>
          </a:p>
          <a:p>
            <a:pPr algn="ctr"/>
            <a:r>
              <a:rPr lang="en-US" dirty="0">
                <a:solidFill>
                  <a:srgbClr val="13202B"/>
                </a:solidFill>
              </a:rPr>
              <a:t>People’s interaction follows the </a:t>
            </a:r>
            <a:r>
              <a:rPr lang="en-US" dirty="0" err="1">
                <a:solidFill>
                  <a:srgbClr val="13202B"/>
                </a:solidFill>
              </a:rPr>
              <a:t>Deffuant</a:t>
            </a:r>
            <a:r>
              <a:rPr lang="en-US" dirty="0">
                <a:solidFill>
                  <a:srgbClr val="13202B"/>
                </a:solidFill>
              </a:rPr>
              <a:t> model</a:t>
            </a:r>
          </a:p>
        </p:txBody>
      </p:sp>
      <p:pic>
        <p:nvPicPr>
          <p:cNvPr id="6" name="Picture 5" descr="A picture containing text, mirror, cheval glass, picture frame&#10;&#10;Description automatically generated">
            <a:extLst>
              <a:ext uri="{FF2B5EF4-FFF2-40B4-BE49-F238E27FC236}">
                <a16:creationId xmlns:a16="http://schemas.microsoft.com/office/drawing/2014/main" id="{ECF6D5E1-3E79-D105-5F97-5A7A0196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33" y="2407602"/>
            <a:ext cx="1859269" cy="28262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6F864B-9347-446B-55BB-E07124163398}"/>
              </a:ext>
            </a:extLst>
          </p:cNvPr>
          <p:cNvSpPr/>
          <p:nvPr/>
        </p:nvSpPr>
        <p:spPr>
          <a:xfrm>
            <a:off x="7572375" y="1871958"/>
            <a:ext cx="3705225" cy="35528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3202B"/>
                </a:solidFill>
              </a:rPr>
              <a:t>Space 2</a:t>
            </a:r>
          </a:p>
          <a:p>
            <a:pPr algn="ctr"/>
            <a:endParaRPr lang="en-US" dirty="0">
              <a:solidFill>
                <a:srgbClr val="13202B"/>
              </a:solidFill>
            </a:endParaRPr>
          </a:p>
          <a:p>
            <a:pPr algn="ctr"/>
            <a:r>
              <a:rPr lang="en-US" dirty="0">
                <a:solidFill>
                  <a:srgbClr val="13202B"/>
                </a:solidFill>
              </a:rPr>
              <a:t>(the one of the data we collected)</a:t>
            </a:r>
          </a:p>
          <a:p>
            <a:pPr algn="ctr"/>
            <a:endParaRPr lang="en-US" dirty="0">
              <a:solidFill>
                <a:srgbClr val="13202B"/>
              </a:solidFill>
            </a:endParaRPr>
          </a:p>
          <a:p>
            <a:pPr algn="ctr"/>
            <a:r>
              <a:rPr lang="en-US" dirty="0">
                <a:solidFill>
                  <a:srgbClr val="13202B"/>
                </a:solidFill>
              </a:rPr>
              <a:t>People’s interaction may follow a very different behavior</a:t>
            </a:r>
          </a:p>
        </p:txBody>
      </p:sp>
    </p:spTree>
    <p:extLst>
      <p:ext uri="{BB962C8B-B14F-4D97-AF65-F5344CB8AC3E}">
        <p14:creationId xmlns:p14="http://schemas.microsoft.com/office/powerpoint/2010/main" val="333296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7FD4-DE3B-4238-9B45-F91E8863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Which</a:t>
            </a:r>
            <a:r>
              <a:rPr lang="it-IT" dirty="0"/>
              <a:t> one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Deffuant</a:t>
            </a:r>
            <a:r>
              <a:rPr lang="it-IT" dirty="0"/>
              <a:t> model?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9FDA-AA1F-4ED8-9847-CFBE3F64BA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57153"/>
            <a:ext cx="10515600" cy="6171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Eps=d=1, mu=0.5, </a:t>
            </a:r>
            <a:r>
              <a:rPr lang="en-US" dirty="0" err="1"/>
              <a:t>N_agents</a:t>
            </a:r>
            <a:r>
              <a:rPr lang="en-US" dirty="0"/>
              <a:t>=1000, </a:t>
            </a:r>
            <a:r>
              <a:rPr lang="en-US" dirty="0" err="1"/>
              <a:t>N_iterations</a:t>
            </a:r>
            <a:r>
              <a:rPr lang="en-US" dirty="0"/>
              <a:t> = 1000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FEF-4934-402E-8C5B-0A9F92AF3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7" name="deff_short_1_">
            <a:hlinkClick r:id="" action="ppaction://media"/>
            <a:extLst>
              <a:ext uri="{FF2B5EF4-FFF2-40B4-BE49-F238E27FC236}">
                <a16:creationId xmlns:a16="http://schemas.microsoft.com/office/drawing/2014/main" id="{500FD272-6ADF-39EF-C04E-296D3C341A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49991" y="1610003"/>
            <a:ext cx="3292475" cy="219392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8" name="deff_short_2">
            <a:hlinkClick r:id="" action="ppaction://media"/>
            <a:extLst>
              <a:ext uri="{FF2B5EF4-FFF2-40B4-BE49-F238E27FC236}">
                <a16:creationId xmlns:a16="http://schemas.microsoft.com/office/drawing/2014/main" id="{DD300961-BD14-5F07-5AD2-74A0E5D7905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14092" y="4155079"/>
            <a:ext cx="3292475" cy="219392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9" name="deff_short_3">
            <a:hlinkClick r:id="" action="ppaction://media"/>
            <a:extLst>
              <a:ext uri="{FF2B5EF4-FFF2-40B4-BE49-F238E27FC236}">
                <a16:creationId xmlns:a16="http://schemas.microsoft.com/office/drawing/2014/main" id="{F1CAD7DC-FBF2-A4EB-4F7E-6D0C589AA1D8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49991" y="4105472"/>
            <a:ext cx="3292475" cy="219392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10" name="deff_short_4">
            <a:hlinkClick r:id="" action="ppaction://media"/>
            <a:extLst>
              <a:ext uri="{FF2B5EF4-FFF2-40B4-BE49-F238E27FC236}">
                <a16:creationId xmlns:a16="http://schemas.microsoft.com/office/drawing/2014/main" id="{7C447EA6-01A8-77FA-B8B4-D11E603D017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14092" y="1662194"/>
            <a:ext cx="3292475" cy="219392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EB7A3-B21D-4376-FA28-0BD528CADD36}"/>
              </a:ext>
            </a:extLst>
          </p:cNvPr>
          <p:cNvSpPr txBox="1"/>
          <p:nvPr/>
        </p:nvSpPr>
        <p:spPr>
          <a:xfrm>
            <a:off x="1677881" y="336212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4"/>
                </a:solidFill>
              </a:rPr>
              <a:t>a)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85642-3484-FF6E-33AC-21D8DC21348C}"/>
              </a:ext>
            </a:extLst>
          </p:cNvPr>
          <p:cNvSpPr txBox="1"/>
          <p:nvPr/>
        </p:nvSpPr>
        <p:spPr>
          <a:xfrm>
            <a:off x="6248900" y="342155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5"/>
                </a:solidFill>
              </a:rPr>
              <a:t>b)</a:t>
            </a: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993DE-52BD-9343-CEAD-A65DDAAB6B8E}"/>
              </a:ext>
            </a:extLst>
          </p:cNvPr>
          <p:cNvSpPr txBox="1"/>
          <p:nvPr/>
        </p:nvSpPr>
        <p:spPr>
          <a:xfrm>
            <a:off x="1704035" y="5825784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c)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9C9D1-F809-82C8-272E-569607B76B11}"/>
              </a:ext>
            </a:extLst>
          </p:cNvPr>
          <p:cNvSpPr txBox="1"/>
          <p:nvPr/>
        </p:nvSpPr>
        <p:spPr>
          <a:xfrm>
            <a:off x="6266532" y="582578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2"/>
                </a:solidFill>
              </a:rPr>
              <a:t>d)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4A50-DAD0-51A4-5AA0-151160FB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First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ACA7A-A558-8E8E-E8E0-A63EFDAE3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BE4D57-CD7F-1058-F009-C8FBBAECC388}"/>
              </a:ext>
            </a:extLst>
          </p:cNvPr>
          <p:cNvSpPr/>
          <p:nvPr/>
        </p:nvSpPr>
        <p:spPr>
          <a:xfrm>
            <a:off x="3371178" y="2219984"/>
            <a:ext cx="4358937" cy="26899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tx1"/>
                </a:solidFill>
              </a:rPr>
              <a:t>Possible</a:t>
            </a:r>
            <a:r>
              <a:rPr lang="it-IT" sz="3600" dirty="0">
                <a:solidFill>
                  <a:schemeClr val="tx1"/>
                </a:solidFill>
              </a:rPr>
              <a:t> dynamics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DABFA-8391-D4FA-5627-60F543655F68}"/>
              </a:ext>
            </a:extLst>
          </p:cNvPr>
          <p:cNvSpPr/>
          <p:nvPr/>
        </p:nvSpPr>
        <p:spPr>
          <a:xfrm>
            <a:off x="3477710" y="3155388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C35CF-08CD-36D4-A018-DB3275F7D075}"/>
              </a:ext>
            </a:extLst>
          </p:cNvPr>
          <p:cNvSpPr/>
          <p:nvPr/>
        </p:nvSpPr>
        <p:spPr>
          <a:xfrm>
            <a:off x="5031303" y="4027552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46AD32-F93C-F75D-C8BA-891DD862E439}"/>
              </a:ext>
            </a:extLst>
          </p:cNvPr>
          <p:cNvSpPr/>
          <p:nvPr/>
        </p:nvSpPr>
        <p:spPr>
          <a:xfrm>
            <a:off x="6096623" y="3099969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075154-4DDB-B1E4-AB67-5A2E7AF147C0}"/>
              </a:ext>
            </a:extLst>
          </p:cNvPr>
          <p:cNvSpPr/>
          <p:nvPr/>
        </p:nvSpPr>
        <p:spPr>
          <a:xfrm>
            <a:off x="395470" y="3021180"/>
            <a:ext cx="1857561" cy="10628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Real dynamics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A274BF-808C-0288-8491-70CAB35AE763}"/>
              </a:ext>
            </a:extLst>
          </p:cNvPr>
          <p:cNvSpPr/>
          <p:nvPr/>
        </p:nvSpPr>
        <p:spPr>
          <a:xfrm>
            <a:off x="8848262" y="2402900"/>
            <a:ext cx="3065941" cy="25070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tx1"/>
                </a:solidFill>
              </a:rPr>
              <a:t>Observed</a:t>
            </a:r>
            <a:r>
              <a:rPr lang="it-IT" sz="3600" dirty="0">
                <a:solidFill>
                  <a:schemeClr val="tx1"/>
                </a:solidFill>
              </a:rPr>
              <a:t> dynamics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9D7B48-B5A9-009B-CAA1-2AC545950809}"/>
              </a:ext>
            </a:extLst>
          </p:cNvPr>
          <p:cNvSpPr/>
          <p:nvPr/>
        </p:nvSpPr>
        <p:spPr>
          <a:xfrm>
            <a:off x="9604435" y="3694508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x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6A4FC9-79D2-9129-03F8-7090FFEEAE9E}"/>
              </a:ext>
            </a:extLst>
          </p:cNvPr>
          <p:cNvSpPr/>
          <p:nvPr/>
        </p:nvSpPr>
        <p:spPr>
          <a:xfrm>
            <a:off x="2476500" y="3257550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A19C30-D5D7-45D1-61C2-424C7BAF1F8A}"/>
              </a:ext>
            </a:extLst>
          </p:cNvPr>
          <p:cNvSpPr/>
          <p:nvPr/>
        </p:nvSpPr>
        <p:spPr>
          <a:xfrm>
            <a:off x="7945592" y="3383314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7BF3FA-1DBA-4175-85ED-3B0AFC28BF82}"/>
              </a:ext>
            </a:extLst>
          </p:cNvPr>
          <p:cNvSpPr/>
          <p:nvPr/>
        </p:nvSpPr>
        <p:spPr>
          <a:xfrm>
            <a:off x="1071064" y="2242464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French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B61D66-67FA-4C3B-8F89-8C596C49A188}"/>
              </a:ext>
            </a:extLst>
          </p:cNvPr>
          <p:cNvSpPr/>
          <p:nvPr/>
        </p:nvSpPr>
        <p:spPr>
          <a:xfrm>
            <a:off x="9283578" y="2095280"/>
            <a:ext cx="1676400" cy="8130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Good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0AE5B-A463-4801-B923-74ADA8E434A5}"/>
              </a:ext>
            </a:extLst>
          </p:cNvPr>
          <p:cNvSpPr/>
          <p:nvPr/>
        </p:nvSpPr>
        <p:spPr>
          <a:xfrm>
            <a:off x="1071064" y="4640246"/>
            <a:ext cx="1561327" cy="44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German</a:t>
            </a:r>
            <a:r>
              <a:rPr lang="it-IT" dirty="0">
                <a:solidFill>
                  <a:srgbClr val="000000"/>
                </a:solidFill>
              </a:rPr>
              <a:t> data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8891A-AE53-4BDC-8D64-2E422C10D875}"/>
              </a:ext>
            </a:extLst>
          </p:cNvPr>
          <p:cNvSpPr/>
          <p:nvPr/>
        </p:nvSpPr>
        <p:spPr>
          <a:xfrm>
            <a:off x="9283578" y="4493062"/>
            <a:ext cx="1676400" cy="8130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Bad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predictions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E7E4B-4D11-4E3D-B7FF-ACFA8B3F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 err="1"/>
              <a:t>Indentify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&amp; </a:t>
            </a:r>
            <a:r>
              <a:rPr lang="it-IT" dirty="0" err="1"/>
              <a:t>solutions</a:t>
            </a:r>
            <a:endParaRPr lang="it-IT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1379261-64AE-491E-9C8A-E0498C4FD858}"/>
              </a:ext>
            </a:extLst>
          </p:cNvPr>
          <p:cNvSpPr/>
          <p:nvPr/>
        </p:nvSpPr>
        <p:spPr>
          <a:xfrm>
            <a:off x="2814221" y="2275015"/>
            <a:ext cx="6354439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D77F01-4E25-4639-8A01-CDF10D1C499B}"/>
              </a:ext>
            </a:extLst>
          </p:cNvPr>
          <p:cNvSpPr/>
          <p:nvPr/>
        </p:nvSpPr>
        <p:spPr>
          <a:xfrm>
            <a:off x="4871967" y="1614036"/>
            <a:ext cx="2956264" cy="17755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FAF454-6162-4FE1-8DFF-6B47B508E7F6}"/>
              </a:ext>
            </a:extLst>
          </p:cNvPr>
          <p:cNvSpPr/>
          <p:nvPr/>
        </p:nvSpPr>
        <p:spPr>
          <a:xfrm>
            <a:off x="2814221" y="4716963"/>
            <a:ext cx="6283696" cy="3652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05A8-6B58-49CC-B6CB-0A8739C1A287}"/>
              </a:ext>
            </a:extLst>
          </p:cNvPr>
          <p:cNvSpPr/>
          <p:nvPr/>
        </p:nvSpPr>
        <p:spPr>
          <a:xfrm>
            <a:off x="4871967" y="4011818"/>
            <a:ext cx="2956264" cy="17755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7FE353-0EC2-47A8-9E8A-4976C62E265F}"/>
              </a:ext>
            </a:extLst>
          </p:cNvPr>
          <p:cNvSpPr/>
          <p:nvPr/>
        </p:nvSpPr>
        <p:spPr>
          <a:xfrm>
            <a:off x="3382371" y="2030919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>
                <a:solidFill>
                  <a:srgbClr val="000000"/>
                </a:solidFill>
              </a:rPr>
              <a:t>Good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2E183-482A-4AFC-ADAB-A0DB07275A20}"/>
              </a:ext>
            </a:extLst>
          </p:cNvPr>
          <p:cNvSpPr/>
          <p:nvPr/>
        </p:nvSpPr>
        <p:spPr>
          <a:xfrm>
            <a:off x="3360750" y="4493062"/>
            <a:ext cx="1070353" cy="868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>
                <a:solidFill>
                  <a:srgbClr val="000000"/>
                </a:solidFill>
              </a:rPr>
              <a:t>Poor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6666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033-CCD1-2BB9-DE98-EA42D23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tall</a:t>
            </a:r>
            <a:r>
              <a:rPr lang="it-IT" dirty="0"/>
              <a:t> </a:t>
            </a:r>
            <a:r>
              <a:rPr lang="it-IT" dirty="0" err="1"/>
              <a:t>am</a:t>
            </a:r>
            <a:r>
              <a:rPr lang="it-IT" dirty="0"/>
              <a:t> 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D47BF-510E-6171-9D9A-73080371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39FCAA-BBCC-36B3-61DB-6425DC65A629}"/>
              </a:ext>
            </a:extLst>
          </p:cNvPr>
          <p:cNvSpPr/>
          <p:nvPr/>
        </p:nvSpPr>
        <p:spPr>
          <a:xfrm>
            <a:off x="4749554" y="2299051"/>
            <a:ext cx="3098306" cy="1411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000000"/>
                </a:solidFill>
              </a:rPr>
              <a:t>1.80 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</a:rPr>
              <a:t>of </a:t>
            </a:r>
            <a:r>
              <a:rPr lang="it-IT" sz="3200" dirty="0" err="1">
                <a:solidFill>
                  <a:srgbClr val="000000"/>
                </a:solidFill>
              </a:rPr>
              <a:t>what</a:t>
            </a:r>
            <a:r>
              <a:rPr lang="it-IT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5504E-FD2E-7881-67B1-EF38872E24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6908" y="18241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a) 1.80 </a:t>
            </a:r>
          </a:p>
          <a:p>
            <a:pPr marL="0" indent="0">
              <a:buNone/>
            </a:pPr>
            <a:r>
              <a:rPr lang="it-IT" dirty="0"/>
              <a:t>b) 5.9 </a:t>
            </a:r>
          </a:p>
          <a:p>
            <a:pPr marL="0" indent="0">
              <a:buNone/>
            </a:pPr>
            <a:r>
              <a:rPr lang="it-IT" dirty="0"/>
              <a:t>c) 5.8e-17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80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3D8B-8435-1EC0-FB1C-6A03DC29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thought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4941-055D-2184-B14D-E7B73473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5200"/>
          </a:xfrm>
        </p:spPr>
        <p:txBody>
          <a:bodyPr/>
          <a:lstStyle/>
          <a:p>
            <a:r>
              <a:rPr lang="en-US" dirty="0"/>
              <a:t>Either your model fits the data or it does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3115-6D99-CFC2-C0D6-A941B910E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5045A4-55D1-1ABB-F903-86E9E0B25DCB}"/>
              </a:ext>
            </a:extLst>
          </p:cNvPr>
          <p:cNvSpPr txBox="1">
            <a:spLocks/>
          </p:cNvSpPr>
          <p:nvPr/>
        </p:nvSpPr>
        <p:spPr>
          <a:xfrm>
            <a:off x="838200" y="3244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we know now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02D8B1-2FCE-7A01-98A2-F1C4DA8B148F}"/>
              </a:ext>
            </a:extLst>
          </p:cNvPr>
          <p:cNvSpPr txBox="1">
            <a:spLocks/>
          </p:cNvSpPr>
          <p:nvPr/>
        </p:nvSpPr>
        <p:spPr>
          <a:xfrm>
            <a:off x="762000" y="4494259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model may be right in some spaces and wrong in others</a:t>
            </a:r>
          </a:p>
        </p:txBody>
      </p:sp>
    </p:spTree>
    <p:extLst>
      <p:ext uri="{BB962C8B-B14F-4D97-AF65-F5344CB8AC3E}">
        <p14:creationId xmlns:p14="http://schemas.microsoft.com/office/powerpoint/2010/main" val="629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A827-182E-4328-8D41-67C48C94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models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AB52-66E3-4A05-B198-6AAC3D360C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t-IT" dirty="0"/>
              <a:t>3 models from </a:t>
            </a:r>
            <a:r>
              <a:rPr lang="it-IT" dirty="0" err="1"/>
              <a:t>Hegselmann</a:t>
            </a:r>
            <a:r>
              <a:rPr lang="it-IT" dirty="0"/>
              <a:t> &amp; Krause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732A1-F244-4C48-8788-17A16265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33" y="2688068"/>
            <a:ext cx="2953162" cy="2514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9FCBE-E40D-465E-97E2-ECF26EE4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5" y="2804466"/>
            <a:ext cx="5381717" cy="17650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42939-A506-4759-9028-8CFEAB9FC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88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36A6-DFDF-E49D-9CC2-8C73D654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it-IT" dirty="0" err="1"/>
              <a:t>equivalence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E9503-30C0-4F00-7119-0408F68E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12B96-134B-BEF4-BF0A-CF0E0860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986" y="1454728"/>
            <a:ext cx="1916058" cy="1539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E7D26-19A6-E557-DF6B-3C0B0A2B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15" y="2600522"/>
            <a:ext cx="5422766" cy="27928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47E1F-649E-422C-A8FF-7FA094D0B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345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C64A-E5A1-4D80-904B-B0D6230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Models </a:t>
            </a:r>
            <a:r>
              <a:rPr lang="it-IT" dirty="0" err="1"/>
              <a:t>equivalence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C696C1-6594-4EF7-8E91-39C5F98D984F}"/>
              </a:ext>
            </a:extLst>
          </p:cNvPr>
          <p:cNvSpPr/>
          <p:nvPr/>
        </p:nvSpPr>
        <p:spPr>
          <a:xfrm>
            <a:off x="6433350" y="2231373"/>
            <a:ext cx="1560991" cy="813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27186-40F7-4340-993F-F5C481677400}"/>
              </a:ext>
            </a:extLst>
          </p:cNvPr>
          <p:cNvSpPr/>
          <p:nvPr/>
        </p:nvSpPr>
        <p:spPr>
          <a:xfrm>
            <a:off x="4272748" y="2243777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FEB033-3E0D-4D7D-A711-B4471ED61CC9}"/>
              </a:ext>
            </a:extLst>
          </p:cNvPr>
          <p:cNvSpPr/>
          <p:nvPr/>
        </p:nvSpPr>
        <p:spPr>
          <a:xfrm>
            <a:off x="4272748" y="3429000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0C7BB3-6DB6-4A5C-A2D6-6FEE9F983F85}"/>
              </a:ext>
            </a:extLst>
          </p:cNvPr>
          <p:cNvSpPr/>
          <p:nvPr/>
        </p:nvSpPr>
        <p:spPr>
          <a:xfrm>
            <a:off x="4272748" y="4549066"/>
            <a:ext cx="1676400" cy="813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Meas</a:t>
            </a:r>
            <a:r>
              <a:rPr lang="it-IT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50130-E90E-4C63-BFEB-D05E75A674D6}"/>
              </a:ext>
            </a:extLst>
          </p:cNvPr>
          <p:cNvSpPr/>
          <p:nvPr/>
        </p:nvSpPr>
        <p:spPr>
          <a:xfrm>
            <a:off x="6433350" y="3429000"/>
            <a:ext cx="1560991" cy="813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BECE44-72B3-471C-9AA9-F89F1E6D92B0}"/>
              </a:ext>
            </a:extLst>
          </p:cNvPr>
          <p:cNvSpPr/>
          <p:nvPr/>
        </p:nvSpPr>
        <p:spPr>
          <a:xfrm>
            <a:off x="6433349" y="4566624"/>
            <a:ext cx="1560991" cy="813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Model 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2891D-C371-4890-B718-FD26F2F3E346}"/>
              </a:ext>
            </a:extLst>
          </p:cNvPr>
          <p:cNvSpPr/>
          <p:nvPr/>
        </p:nvSpPr>
        <p:spPr>
          <a:xfrm>
            <a:off x="8899493" y="3429000"/>
            <a:ext cx="1676400" cy="8130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Result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068D0A-7D3E-45B3-B190-B6BFB85CCEFA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5949148" y="2637896"/>
            <a:ext cx="484202" cy="12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320A86-A9BD-497E-9A3E-2D3030D95BA0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7994341" y="2637896"/>
            <a:ext cx="905152" cy="1197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0B6011-38BA-4C4C-85D6-8C0252CCCCA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994341" y="3835523"/>
            <a:ext cx="905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4A62A5-3976-4C66-A61F-3C297F11787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7994340" y="3835523"/>
            <a:ext cx="905153" cy="1137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487F0C-8F57-4603-8F5D-4882FEE7BA3F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949148" y="3835523"/>
            <a:ext cx="484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C8705-FC78-45BE-8039-DAD16E8C829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5949148" y="4955589"/>
            <a:ext cx="484201" cy="17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DBBE47-4C61-4F11-8864-478D6AC48922}"/>
              </a:ext>
            </a:extLst>
          </p:cNvPr>
          <p:cNvSpPr/>
          <p:nvPr/>
        </p:nvSpPr>
        <p:spPr>
          <a:xfrm>
            <a:off x="1691196" y="3425264"/>
            <a:ext cx="1676400" cy="81304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Sim</a:t>
            </a:r>
            <a:r>
              <a:rPr lang="it-IT" dirty="0">
                <a:solidFill>
                  <a:schemeClr val="tx1"/>
                </a:solidFill>
              </a:rPr>
              <a:t> ground truth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0EA405-FED5-4161-9B01-E600472FB203}"/>
              </a:ext>
            </a:extLst>
          </p:cNvPr>
          <p:cNvCxnSpPr>
            <a:cxnSpLocks/>
            <a:stCxn id="6" idx="1"/>
            <a:endCxn id="28" idx="3"/>
          </p:cNvCxnSpPr>
          <p:nvPr/>
        </p:nvCxnSpPr>
        <p:spPr>
          <a:xfrm flipH="1">
            <a:off x="3367596" y="2650300"/>
            <a:ext cx="905152" cy="11814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1D430B-DA8D-4778-83A4-A7608DDC3AD0}"/>
              </a:ext>
            </a:extLst>
          </p:cNvPr>
          <p:cNvCxnSpPr>
            <a:cxnSpLocks/>
            <a:stCxn id="7" idx="1"/>
            <a:endCxn id="28" idx="3"/>
          </p:cNvCxnSpPr>
          <p:nvPr/>
        </p:nvCxnSpPr>
        <p:spPr>
          <a:xfrm flipH="1" flipV="1">
            <a:off x="3367596" y="3831787"/>
            <a:ext cx="905152" cy="3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D02F50-BEC9-4284-A399-6B23F364E128}"/>
              </a:ext>
            </a:extLst>
          </p:cNvPr>
          <p:cNvCxnSpPr>
            <a:cxnSpLocks/>
            <a:stCxn id="8" idx="1"/>
            <a:endCxn id="28" idx="3"/>
          </p:cNvCxnSpPr>
          <p:nvPr/>
        </p:nvCxnSpPr>
        <p:spPr>
          <a:xfrm flipH="1" flipV="1">
            <a:off x="3367596" y="3831787"/>
            <a:ext cx="905152" cy="11238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1B231-7EFF-4FBD-8E7B-0C9C999DC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282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4A50-DAD0-51A4-5AA0-151160FB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ACA7A-A558-8E8E-E8E0-A63EFDAE3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BE4D57-CD7F-1058-F009-C8FBBAECC388}"/>
              </a:ext>
            </a:extLst>
          </p:cNvPr>
          <p:cNvSpPr/>
          <p:nvPr/>
        </p:nvSpPr>
        <p:spPr>
          <a:xfrm>
            <a:off x="6227407" y="2227204"/>
            <a:ext cx="4358937" cy="268993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13202B"/>
                </a:solidFill>
              </a:rPr>
              <a:t>Class of models</a:t>
            </a: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DABFA-8391-D4FA-5627-60F543655F68}"/>
              </a:ext>
            </a:extLst>
          </p:cNvPr>
          <p:cNvSpPr/>
          <p:nvPr/>
        </p:nvSpPr>
        <p:spPr>
          <a:xfrm>
            <a:off x="6333939" y="3162608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C35CF-08CD-36D4-A018-DB3275F7D075}"/>
              </a:ext>
            </a:extLst>
          </p:cNvPr>
          <p:cNvSpPr/>
          <p:nvPr/>
        </p:nvSpPr>
        <p:spPr>
          <a:xfrm>
            <a:off x="7887532" y="4034772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46AD32-F93C-F75D-C8BA-891DD862E439}"/>
              </a:ext>
            </a:extLst>
          </p:cNvPr>
          <p:cNvSpPr/>
          <p:nvPr/>
        </p:nvSpPr>
        <p:spPr>
          <a:xfrm>
            <a:off x="8952852" y="3107189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622542-257B-91B6-57AE-E59BB1627087}"/>
              </a:ext>
            </a:extLst>
          </p:cNvPr>
          <p:cNvSpPr/>
          <p:nvPr/>
        </p:nvSpPr>
        <p:spPr>
          <a:xfrm>
            <a:off x="2381064" y="3107189"/>
            <a:ext cx="1553593" cy="8167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EA96E1-8218-144A-4FB5-EB0C13B23CFE}"/>
              </a:ext>
            </a:extLst>
          </p:cNvPr>
          <p:cNvSpPr/>
          <p:nvPr/>
        </p:nvSpPr>
        <p:spPr>
          <a:xfrm>
            <a:off x="4410075" y="3162608"/>
            <a:ext cx="1238250" cy="63786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3636A-FA3C-6BC9-7C93-ADBFBE146782}"/>
              </a:ext>
            </a:extLst>
          </p:cNvPr>
          <p:cNvSpPr txBox="1"/>
          <p:nvPr/>
        </p:nvSpPr>
        <p:spPr>
          <a:xfrm>
            <a:off x="4221332" y="3979353"/>
            <a:ext cx="161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Make the scale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As a parameter</a:t>
            </a:r>
          </a:p>
        </p:txBody>
      </p:sp>
    </p:spTree>
    <p:extLst>
      <p:ext uri="{BB962C8B-B14F-4D97-AF65-F5344CB8AC3E}">
        <p14:creationId xmlns:p14="http://schemas.microsoft.com/office/powerpoint/2010/main" val="346138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5AB9-88B5-5943-5D8D-B305A8F70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E33C75-BE91-F9FE-ECCD-9AD14D1819E7}"/>
              </a:ext>
            </a:extLst>
          </p:cNvPr>
          <p:cNvSpPr/>
          <p:nvPr/>
        </p:nvSpPr>
        <p:spPr>
          <a:xfrm>
            <a:off x="3447378" y="296360"/>
            <a:ext cx="4358937" cy="26899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tx1"/>
                </a:solidFill>
              </a:rPr>
              <a:t>Possible</a:t>
            </a:r>
            <a:r>
              <a:rPr lang="it-IT" sz="3600" dirty="0">
                <a:solidFill>
                  <a:schemeClr val="tx1"/>
                </a:solidFill>
              </a:rPr>
              <a:t> dynamics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B2AADC-D24B-B74E-8A88-AED97B39673D}"/>
              </a:ext>
            </a:extLst>
          </p:cNvPr>
          <p:cNvSpPr/>
          <p:nvPr/>
        </p:nvSpPr>
        <p:spPr>
          <a:xfrm>
            <a:off x="3553910" y="1231764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A6DAB-5DB6-6BED-25E8-106FCEBA3527}"/>
              </a:ext>
            </a:extLst>
          </p:cNvPr>
          <p:cNvSpPr/>
          <p:nvPr/>
        </p:nvSpPr>
        <p:spPr>
          <a:xfrm>
            <a:off x="5107503" y="2103928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F9CBC7-5420-76AD-F7ED-DED02D0D5407}"/>
              </a:ext>
            </a:extLst>
          </p:cNvPr>
          <p:cNvSpPr/>
          <p:nvPr/>
        </p:nvSpPr>
        <p:spPr>
          <a:xfrm>
            <a:off x="6172823" y="1176345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54FE9-61E7-D969-2B9F-5EB2E99CF67E}"/>
              </a:ext>
            </a:extLst>
          </p:cNvPr>
          <p:cNvSpPr/>
          <p:nvPr/>
        </p:nvSpPr>
        <p:spPr>
          <a:xfrm>
            <a:off x="471670" y="1097556"/>
            <a:ext cx="1857561" cy="10628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Real dynamics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1ED20C-BC0C-9141-8FC4-360F61E0DE60}"/>
              </a:ext>
            </a:extLst>
          </p:cNvPr>
          <p:cNvSpPr/>
          <p:nvPr/>
        </p:nvSpPr>
        <p:spPr>
          <a:xfrm>
            <a:off x="8924462" y="479276"/>
            <a:ext cx="3065941" cy="25070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tx1"/>
                </a:solidFill>
              </a:rPr>
              <a:t>Observed</a:t>
            </a:r>
            <a:r>
              <a:rPr lang="it-IT" sz="3600" dirty="0">
                <a:solidFill>
                  <a:schemeClr val="tx1"/>
                </a:solidFill>
              </a:rPr>
              <a:t> dynamics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EFF029-A203-7693-3796-628ECCBFA47E}"/>
              </a:ext>
            </a:extLst>
          </p:cNvPr>
          <p:cNvSpPr/>
          <p:nvPr/>
        </p:nvSpPr>
        <p:spPr>
          <a:xfrm>
            <a:off x="9680635" y="1770884"/>
            <a:ext cx="1553593" cy="8167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Dyn x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DAA533-7456-284F-ED8A-AD2EBD9CC79E}"/>
              </a:ext>
            </a:extLst>
          </p:cNvPr>
          <p:cNvSpPr/>
          <p:nvPr/>
        </p:nvSpPr>
        <p:spPr>
          <a:xfrm>
            <a:off x="2552700" y="1333926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A897F9-DE82-4648-95DA-398A59B4836A}"/>
              </a:ext>
            </a:extLst>
          </p:cNvPr>
          <p:cNvSpPr/>
          <p:nvPr/>
        </p:nvSpPr>
        <p:spPr>
          <a:xfrm>
            <a:off x="8021792" y="1459690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6FF32A-6A14-B3A0-4F3B-677529B4CFCA}"/>
              </a:ext>
            </a:extLst>
          </p:cNvPr>
          <p:cNvSpPr/>
          <p:nvPr/>
        </p:nvSpPr>
        <p:spPr>
          <a:xfrm>
            <a:off x="3447378" y="3557697"/>
            <a:ext cx="4358937" cy="268993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13202B"/>
                </a:solidFill>
              </a:rPr>
              <a:t>Class of models</a:t>
            </a: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  <a:p>
            <a:pPr algn="ctr"/>
            <a:endParaRPr lang="it-IT" sz="2800" dirty="0">
              <a:solidFill>
                <a:srgbClr val="13202B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86A8F8-5A07-A94A-0009-0A685EDE7734}"/>
              </a:ext>
            </a:extLst>
          </p:cNvPr>
          <p:cNvSpPr/>
          <p:nvPr/>
        </p:nvSpPr>
        <p:spPr>
          <a:xfrm>
            <a:off x="3553910" y="4493101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DA0464-0111-E56B-DD81-3C5750D3F605}"/>
              </a:ext>
            </a:extLst>
          </p:cNvPr>
          <p:cNvSpPr/>
          <p:nvPr/>
        </p:nvSpPr>
        <p:spPr>
          <a:xfrm>
            <a:off x="5107503" y="5365265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54670-0A46-3765-7A21-879539DBE4A3}"/>
              </a:ext>
            </a:extLst>
          </p:cNvPr>
          <p:cNvSpPr/>
          <p:nvPr/>
        </p:nvSpPr>
        <p:spPr>
          <a:xfrm>
            <a:off x="6172823" y="4437682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3</a:t>
            </a: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5A68DFDD-72A5-1B1E-3082-6BB134D6012E}"/>
              </a:ext>
            </a:extLst>
          </p:cNvPr>
          <p:cNvSpPr/>
          <p:nvPr/>
        </p:nvSpPr>
        <p:spPr>
          <a:xfrm rot="3161596">
            <a:off x="8202429" y="2789480"/>
            <a:ext cx="571500" cy="1279040"/>
          </a:xfrm>
          <a:prstGeom prst="up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8CC4BE7-29CD-B073-3AD7-A9892B12FE67}"/>
              </a:ext>
            </a:extLst>
          </p:cNvPr>
          <p:cNvSpPr/>
          <p:nvPr/>
        </p:nvSpPr>
        <p:spPr>
          <a:xfrm>
            <a:off x="8219612" y="4682161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B0B197-2CE7-4219-44D2-A0424C8EEE5A}"/>
              </a:ext>
            </a:extLst>
          </p:cNvPr>
          <p:cNvSpPr/>
          <p:nvPr/>
        </p:nvSpPr>
        <p:spPr>
          <a:xfrm>
            <a:off x="9675064" y="4571511"/>
            <a:ext cx="1553593" cy="81674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 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2F644B-3725-4637-75B2-E8964C7285D8}"/>
              </a:ext>
            </a:extLst>
          </p:cNvPr>
          <p:cNvSpPr/>
          <p:nvPr/>
        </p:nvSpPr>
        <p:spPr>
          <a:xfrm>
            <a:off x="351615" y="4490930"/>
            <a:ext cx="1553593" cy="81674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13202B"/>
                </a:solidFill>
              </a:rPr>
              <a:t>Model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88F5EB3-04AF-4487-FF61-673D0D614247}"/>
              </a:ext>
            </a:extLst>
          </p:cNvPr>
          <p:cNvSpPr/>
          <p:nvPr/>
        </p:nvSpPr>
        <p:spPr>
          <a:xfrm>
            <a:off x="2323868" y="4634773"/>
            <a:ext cx="704850" cy="5334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2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6138-713F-C045-A836-42D1B0F0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E7BD-6C1A-A097-4C7E-E8EEC632D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“You should not use ordinal data for interval variables”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“You can actually do it, but you need to test what happens when you apply non-linear transformations. Because they are equally valid measurements of the same construct.”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F94C7-9900-91C2-620D-1FD22B437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816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8C81-9DBC-A761-F9DD-83A445E5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6130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Quick mentions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49B57-9DD5-E70B-FD9C-5B5C50837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469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44B2-BFA0-7134-0305-8E271E62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interest groups (SIGs)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0111-0FB7-2694-0B08-309B956A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ABM</a:t>
            </a:r>
          </a:p>
          <a:p>
            <a:endParaRPr lang="en-US" dirty="0"/>
          </a:p>
          <a:p>
            <a:r>
              <a:rPr lang="en-US" dirty="0"/>
              <a:t>Strongly empirical modelling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D1727-ED32-B9BD-3794-59783E5CD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38</a:t>
            </a:fld>
            <a:endParaRPr lang="it-IT" dirty="0"/>
          </a:p>
        </p:txBody>
      </p:sp>
      <p:pic>
        <p:nvPicPr>
          <p:cNvPr id="1026" name="Picture 2" descr="Site Logo">
            <a:extLst>
              <a:ext uri="{FF2B5EF4-FFF2-40B4-BE49-F238E27FC236}">
                <a16:creationId xmlns:a16="http://schemas.microsoft.com/office/drawing/2014/main" id="{3E522826-B376-921D-8B65-D5C923D4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456406"/>
            <a:ext cx="1581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38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799806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1218182" y="1253331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       Dino </a:t>
            </a:r>
            <a:r>
              <a:rPr lang="en-US" sz="2000" dirty="0">
                <a:latin typeface="Calibri" panose="020F0502020204030204" pitchFamily="34" charset="0"/>
              </a:rPr>
              <a:t>C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arpentras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" y="1388433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" y="1955782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" y="2523131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869714" y="3153920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5E08F41-7857-43E5-93A1-A4F12C9221E9}"/>
              </a:ext>
            </a:extLst>
          </p:cNvPr>
          <p:cNvSpPr txBox="1">
            <a:spLocks/>
          </p:cNvSpPr>
          <p:nvPr/>
        </p:nvSpPr>
        <p:spPr>
          <a:xfrm>
            <a:off x="678697" y="3604377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Readings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A54F55-9D48-48CF-973D-D709B8FF841D}"/>
              </a:ext>
            </a:extLst>
          </p:cNvPr>
          <p:cNvSpPr txBox="1">
            <a:spLocks/>
          </p:cNvSpPr>
          <p:nvPr/>
        </p:nvSpPr>
        <p:spPr>
          <a:xfrm>
            <a:off x="678697" y="4683877"/>
            <a:ext cx="5642779" cy="1791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00000"/>
              </a:lnSpc>
              <a:buNone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Carpentras, D., &amp; Quayle, M. (2022).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The psychometric house-of-mirrors: the effect of measurement distortions on agent-based models’ predictions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. International Journal of Social Research Methodology, 1-17.</a:t>
            </a:r>
          </a:p>
          <a:p>
            <a:pPr marL="0" indent="0" algn="l" fontAlgn="base">
              <a:lnSpc>
                <a:spcPct val="100000"/>
              </a:lnSpc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00000"/>
              </a:lnSpc>
              <a:buNone/>
            </a:pPr>
            <a:endParaRPr lang="en-US" sz="1800" b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04E61A-CACE-4D47-AB62-1B5A6A2FA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287" y="3163201"/>
            <a:ext cx="278658" cy="2706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F4DF7-30CC-4B13-8938-C9F8EA47F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39</a:t>
            </a:fld>
            <a:endParaRPr lang="it-IT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4628D9E-C47A-4C83-B140-24882F0D6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681576"/>
            <a:ext cx="4947171" cy="50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1033-CCD1-2BB9-DE98-EA42D23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tall</a:t>
            </a:r>
            <a:r>
              <a:rPr lang="it-IT" dirty="0"/>
              <a:t> </a:t>
            </a:r>
            <a:r>
              <a:rPr lang="it-IT" dirty="0" err="1"/>
              <a:t>am</a:t>
            </a:r>
            <a:r>
              <a:rPr lang="it-IT" dirty="0"/>
              <a:t>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117F-7845-E8E2-86CE-161C2791AF8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a) 1.80 </a:t>
            </a:r>
            <a:r>
              <a:rPr lang="it-IT" dirty="0">
                <a:solidFill>
                  <a:schemeClr val="accent4"/>
                </a:solidFill>
              </a:rPr>
              <a:t>m</a:t>
            </a:r>
          </a:p>
          <a:p>
            <a:pPr marL="0" indent="0">
              <a:buNone/>
            </a:pPr>
            <a:r>
              <a:rPr lang="it-IT" dirty="0"/>
              <a:t>b) 5.9 </a:t>
            </a:r>
            <a:r>
              <a:rPr lang="it-IT" dirty="0" err="1">
                <a:solidFill>
                  <a:schemeClr val="accent5"/>
                </a:solidFill>
              </a:rPr>
              <a:t>ft</a:t>
            </a:r>
            <a:endParaRPr lang="it-IT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it-IT" dirty="0"/>
              <a:t>c) 5.8e-17 </a:t>
            </a:r>
            <a:r>
              <a:rPr lang="it-IT" dirty="0">
                <a:solidFill>
                  <a:schemeClr val="accent1"/>
                </a:solidFill>
              </a:rPr>
              <a:t>parsec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D47BF-510E-6171-9D9A-73080371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76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50E6-A002-8F0A-4B56-9A6C74E6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questions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249-7047-A7F4-16D6-428B938317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6908" y="1824119"/>
            <a:ext cx="10515600" cy="1604881"/>
          </a:xfrm>
        </p:spPr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for </a:t>
            </a:r>
            <a:r>
              <a:rPr lang="it-IT" dirty="0" err="1"/>
              <a:t>units</a:t>
            </a:r>
            <a:r>
              <a:rPr lang="it-IT" dirty="0"/>
              <a:t> for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height</a:t>
            </a:r>
            <a:r>
              <a:rPr lang="it-IT" dirty="0"/>
              <a:t>?</a:t>
            </a:r>
          </a:p>
          <a:p>
            <a:r>
              <a:rPr lang="it-IT" dirty="0"/>
              <a:t>But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specification</a:t>
            </a:r>
            <a:r>
              <a:rPr lang="it-IT" dirty="0"/>
              <a:t> for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opinions?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A21B-28F9-151D-7618-DF116B6A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BCA78AF-6412-F5EE-E63E-E383D0FB5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991859" y="3783982"/>
            <a:ext cx="1485900" cy="2210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24D9E-C6A7-28AB-63CF-B700D2F27254}"/>
              </a:ext>
            </a:extLst>
          </p:cNvPr>
          <p:cNvSpPr txBox="1"/>
          <p:nvPr/>
        </p:nvSpPr>
        <p:spPr>
          <a:xfrm>
            <a:off x="2263806" y="393280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Opinion x=0.6</a:t>
            </a:r>
          </a:p>
        </p:txBody>
      </p:sp>
    </p:spTree>
    <p:extLst>
      <p:ext uri="{BB962C8B-B14F-4D97-AF65-F5344CB8AC3E}">
        <p14:creationId xmlns:p14="http://schemas.microsoft.com/office/powerpoint/2010/main" val="41479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50E6-A002-8F0A-4B56-9A6C74E6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questions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249-7047-A7F4-16D6-428B938317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6908" y="1824119"/>
            <a:ext cx="10515600" cy="1604881"/>
          </a:xfrm>
        </p:spPr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for </a:t>
            </a:r>
            <a:r>
              <a:rPr lang="it-IT" dirty="0" err="1"/>
              <a:t>units</a:t>
            </a:r>
            <a:r>
              <a:rPr lang="it-IT" dirty="0"/>
              <a:t> for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height</a:t>
            </a:r>
            <a:r>
              <a:rPr lang="it-IT" dirty="0"/>
              <a:t>?</a:t>
            </a:r>
          </a:p>
          <a:p>
            <a:r>
              <a:rPr lang="it-IT" dirty="0"/>
              <a:t>But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ask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specification</a:t>
            </a:r>
            <a:r>
              <a:rPr lang="it-IT" dirty="0"/>
              <a:t> for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opinions?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A21B-28F9-151D-7618-DF116B6A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BCA78AF-6412-F5EE-E63E-E383D0FB5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991859" y="3783982"/>
            <a:ext cx="1485900" cy="2210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24D9E-C6A7-28AB-63CF-B700D2F27254}"/>
              </a:ext>
            </a:extLst>
          </p:cNvPr>
          <p:cNvSpPr txBox="1"/>
          <p:nvPr/>
        </p:nvSpPr>
        <p:spPr>
          <a:xfrm>
            <a:off x="2263806" y="393280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Opinion x=0.6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0D60A4-FFC6-F346-139E-D5CE2B49FB08}"/>
              </a:ext>
            </a:extLst>
          </p:cNvPr>
          <p:cNvSpPr/>
          <p:nvPr/>
        </p:nvSpPr>
        <p:spPr>
          <a:xfrm>
            <a:off x="5424256" y="3783982"/>
            <a:ext cx="3098306" cy="1411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000000"/>
                </a:solidFill>
              </a:rPr>
              <a:t>0.6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</a:rPr>
              <a:t>of </a:t>
            </a:r>
            <a:r>
              <a:rPr lang="it-IT" sz="3200" dirty="0" err="1">
                <a:solidFill>
                  <a:srgbClr val="000000"/>
                </a:solidFill>
              </a:rPr>
              <a:t>what</a:t>
            </a:r>
            <a:r>
              <a:rPr lang="it-IT" sz="32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C66342-94D8-1173-D5EE-639067FEE57E}"/>
              </a:ext>
            </a:extLst>
          </p:cNvPr>
          <p:cNvSpPr/>
          <p:nvPr/>
        </p:nvSpPr>
        <p:spPr>
          <a:xfrm>
            <a:off x="7993326" y="4489756"/>
            <a:ext cx="3778464" cy="16249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000000"/>
                </a:solidFill>
              </a:rPr>
              <a:t>Opinions </a:t>
            </a:r>
            <a:r>
              <a:rPr lang="it-IT" sz="3200" dirty="0" err="1">
                <a:solidFill>
                  <a:srgbClr val="000000"/>
                </a:solidFill>
              </a:rPr>
              <a:t>have</a:t>
            </a:r>
            <a:r>
              <a:rPr lang="it-IT" sz="3200" dirty="0">
                <a:solidFill>
                  <a:srgbClr val="000000"/>
                </a:solidFill>
              </a:rPr>
              <a:t> no </a:t>
            </a:r>
            <a:r>
              <a:rPr lang="it-IT" sz="3200" dirty="0" err="1">
                <a:solidFill>
                  <a:srgbClr val="000000"/>
                </a:solidFill>
              </a:rPr>
              <a:t>units</a:t>
            </a:r>
            <a:endParaRPr lang="it-IT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9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CE12-EFD6-8345-0529-943FF2F6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opinions </a:t>
            </a:r>
            <a:r>
              <a:rPr lang="it-IT" dirty="0" err="1"/>
              <a:t>have</a:t>
            </a:r>
            <a:r>
              <a:rPr lang="it-IT" dirty="0"/>
              <a:t> no </a:t>
            </a:r>
            <a:r>
              <a:rPr lang="it-IT" dirty="0" err="1"/>
              <a:t>units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7D6F-2828-AD00-0A07-255172D28F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t-IT" dirty="0"/>
              <a:t>Not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simple</a:t>
            </a:r>
            <a:endParaRPr lang="it-IT" dirty="0"/>
          </a:p>
          <a:p>
            <a:r>
              <a:rPr lang="it-IT" dirty="0"/>
              <a:t>But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>
                <a:solidFill>
                  <a:schemeClr val="accent1"/>
                </a:solidFill>
              </a:rPr>
              <a:t>they</a:t>
            </a:r>
            <a:r>
              <a:rPr lang="it-IT" dirty="0">
                <a:solidFill>
                  <a:schemeClr val="accent1"/>
                </a:solidFill>
              </a:rPr>
              <a:t> are so </a:t>
            </a:r>
            <a:r>
              <a:rPr lang="it-IT" dirty="0" err="1">
                <a:solidFill>
                  <a:schemeClr val="accent1"/>
                </a:solidFill>
              </a:rPr>
              <a:t>complex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unit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7526F-91EF-5B89-8B2E-7E00C3DB6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48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37-C5F7-BC6D-248B-4BC86FD5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Different 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B3A9-5AA4-6085-F72E-A4DDF8F3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</a:t>
            </a:r>
          </a:p>
          <a:p>
            <a:endParaRPr lang="en-US" dirty="0"/>
          </a:p>
          <a:p>
            <a:r>
              <a:rPr lang="en-US" dirty="0"/>
              <a:t>Ordinal</a:t>
            </a:r>
          </a:p>
          <a:p>
            <a:endParaRPr lang="en-US" dirty="0"/>
          </a:p>
          <a:p>
            <a:r>
              <a:rPr lang="en-US" dirty="0"/>
              <a:t>Interval</a:t>
            </a:r>
          </a:p>
          <a:p>
            <a:endParaRPr lang="en-US" dirty="0"/>
          </a:p>
          <a:p>
            <a:r>
              <a:rPr lang="en-US" dirty="0"/>
              <a:t>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369E1-1FE3-FB3F-8D01-F5718998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88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37-C5F7-BC6D-248B-4BC86FD5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Different 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B3A9-5AA4-6085-F72E-A4DDF8F3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</a:t>
            </a:r>
          </a:p>
          <a:p>
            <a:endParaRPr lang="en-US" dirty="0"/>
          </a:p>
          <a:p>
            <a:r>
              <a:rPr lang="en-US" dirty="0"/>
              <a:t>Ordinal</a:t>
            </a:r>
          </a:p>
          <a:p>
            <a:endParaRPr lang="en-US" dirty="0"/>
          </a:p>
          <a:p>
            <a:r>
              <a:rPr lang="en-US" dirty="0"/>
              <a:t>Interval</a:t>
            </a:r>
          </a:p>
          <a:p>
            <a:endParaRPr lang="en-US" dirty="0"/>
          </a:p>
          <a:p>
            <a:r>
              <a:rPr lang="en-US" dirty="0"/>
              <a:t>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369E1-1FE3-FB3F-8D01-F5718998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AEFD63-B986-D0E1-5A45-B99BDABE0F94}"/>
              </a:ext>
            </a:extLst>
          </p:cNvPr>
          <p:cNvSpPr/>
          <p:nvPr/>
        </p:nvSpPr>
        <p:spPr>
          <a:xfrm>
            <a:off x="3810000" y="3672884"/>
            <a:ext cx="2152650" cy="22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3202B"/>
                </a:solidFill>
              </a:rPr>
              <a:t>Model’s variables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0D27F0-6465-FDC4-F625-052728101271}"/>
              </a:ext>
            </a:extLst>
          </p:cNvPr>
          <p:cNvSpPr/>
          <p:nvPr/>
        </p:nvSpPr>
        <p:spPr>
          <a:xfrm>
            <a:off x="2847974" y="4144371"/>
            <a:ext cx="695325" cy="361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68D839A-6B49-9765-DDE2-43EC032D4E00}"/>
              </a:ext>
            </a:extLst>
          </p:cNvPr>
          <p:cNvSpPr/>
          <p:nvPr/>
        </p:nvSpPr>
        <p:spPr>
          <a:xfrm>
            <a:off x="2857499" y="5299278"/>
            <a:ext cx="695325" cy="361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814</Words>
  <Application>Microsoft Office PowerPoint</Application>
  <PresentationFormat>Widescreen</PresentationFormat>
  <Paragraphs>255</Paragraphs>
  <Slides>39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PowerPoint Presentation</vt:lpstr>
      <vt:lpstr>How tall am I?</vt:lpstr>
      <vt:lpstr>How tall am I?</vt:lpstr>
      <vt:lpstr>How tall am I?</vt:lpstr>
      <vt:lpstr>New questions</vt:lpstr>
      <vt:lpstr>New questions</vt:lpstr>
      <vt:lpstr>Why opinions have no units?</vt:lpstr>
      <vt:lpstr>Different types of data</vt:lpstr>
      <vt:lpstr>Different types of data</vt:lpstr>
      <vt:lpstr>Different types of data</vt:lpstr>
      <vt:lpstr>Ordinal will stay ordinal</vt:lpstr>
      <vt:lpstr>Ordinal is interval in disguise</vt:lpstr>
      <vt:lpstr>There is a relationship between ordinal and interval</vt:lpstr>
      <vt:lpstr>You are not looking at the real object but at a distorted version of them</vt:lpstr>
      <vt:lpstr>Every measurement is going to be different</vt:lpstr>
      <vt:lpstr>The relationship is unknow</vt:lpstr>
      <vt:lpstr>Different spaces</vt:lpstr>
      <vt:lpstr>Different spaces</vt:lpstr>
      <vt:lpstr>In physics</vt:lpstr>
      <vt:lpstr>In psychometrics</vt:lpstr>
      <vt:lpstr>Dynamic impact</vt:lpstr>
      <vt:lpstr>Version 1</vt:lpstr>
      <vt:lpstr>Version 2</vt:lpstr>
      <vt:lpstr>Version 2</vt:lpstr>
      <vt:lpstr>Version 3</vt:lpstr>
      <vt:lpstr>Applications to ABM</vt:lpstr>
      <vt:lpstr>Which one is the Deffuant model?</vt:lpstr>
      <vt:lpstr>First point</vt:lpstr>
      <vt:lpstr>Indentify problems &amp; solutions</vt:lpstr>
      <vt:lpstr>What we thought before</vt:lpstr>
      <vt:lpstr>The models</vt:lpstr>
      <vt:lpstr>Example of equivalence</vt:lpstr>
      <vt:lpstr>Models equivalence</vt:lpstr>
      <vt:lpstr>Second point</vt:lpstr>
      <vt:lpstr>PowerPoint Presentation</vt:lpstr>
      <vt:lpstr>Take home message</vt:lpstr>
      <vt:lpstr>Quick mentions</vt:lpstr>
      <vt:lpstr>Special interest groups (SIGs)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217</cp:revision>
  <dcterms:created xsi:type="dcterms:W3CDTF">2020-06-24T12:23:12Z</dcterms:created>
  <dcterms:modified xsi:type="dcterms:W3CDTF">2024-04-05T09:01:06Z</dcterms:modified>
</cp:coreProperties>
</file>